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1" r:id="rId4"/>
    <p:sldId id="267" r:id="rId5"/>
    <p:sldId id="268" r:id="rId6"/>
    <p:sldId id="271" r:id="rId7"/>
    <p:sldId id="272" r:id="rId8"/>
    <p:sldId id="273" r:id="rId9"/>
    <p:sldId id="275" r:id="rId10"/>
    <p:sldId id="277" r:id="rId11"/>
    <p:sldId id="278" r:id="rId12"/>
    <p:sldId id="279" r:id="rId13"/>
    <p:sldId id="280" r:id="rId14"/>
    <p:sldId id="281" r:id="rId15"/>
    <p:sldId id="276" r:id="rId16"/>
    <p:sldId id="282" r:id="rId17"/>
    <p:sldId id="283" r:id="rId18"/>
    <p:sldId id="286" r:id="rId19"/>
    <p:sldId id="290" r:id="rId20"/>
    <p:sldId id="289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17D944D-3A06-4F38-89E8-A0867C261125}">
          <p14:sldIdLst>
            <p14:sldId id="256"/>
            <p14:sldId id="265"/>
            <p14:sldId id="261"/>
            <p14:sldId id="267"/>
            <p14:sldId id="268"/>
            <p14:sldId id="271"/>
            <p14:sldId id="272"/>
            <p14:sldId id="273"/>
            <p14:sldId id="275"/>
            <p14:sldId id="277"/>
            <p14:sldId id="278"/>
            <p14:sldId id="279"/>
            <p14:sldId id="280"/>
            <p14:sldId id="281"/>
            <p14:sldId id="276"/>
            <p14:sldId id="282"/>
            <p14:sldId id="283"/>
            <p14:sldId id="286"/>
            <p14:sldId id="290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46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9985B-E9A9-446E-9FDD-23574652CE4E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EBC68-5A71-416E-A1E7-5E5EEF679EC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8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BC68-5A71-416E-A1E7-5E5EEF679E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89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BC68-5A71-416E-A1E7-5E5EEF679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6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ECC-D2AE-4BD6-9459-A2013C26B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4A7544-24E0-428E-BB04-30976C968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87F462-703C-4354-BB45-9EBDC6ED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87F224-59D0-48B8-B4BF-5DF77430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6A9C-BDDC-4FB2-9AB9-53E95387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84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2A92A-78F1-47B8-A406-865FE254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DA33BA-553A-4B76-AC49-5E32D0C2A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3A0BEE-2AB8-4340-B72C-4FB0048D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CD319-C3A2-423E-9B17-65D5086A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546934-750B-46A7-B8E3-E19A6688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13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8B54E2-6C30-4C2A-BD68-CC7D1B8DD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0F34D6-A5B6-4CE3-AB42-6ADECF2D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D28ADE-0A17-4D95-B621-BB74C523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9996D-0C0B-42C3-B33A-7BBDB79C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0F682A-1687-4043-A80A-3EAE0992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39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3501B-BD14-4E4F-AA02-5385C012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B4D4A-3375-456B-B715-3262E978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5EAA2-94BB-4AAB-923E-0020F7D6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D5021D-1E2B-49F4-ABBD-E7FEA748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8A854-F3AE-4580-9B80-F61DDF6E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F20CF-6008-4C37-9915-08C40486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904107-105E-4B35-AB75-511AA752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406230-F97C-4A45-82E2-7CC7DF1A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4B688C-9EED-4DC8-835E-98E3825FC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952F3D-53E5-4D4E-B796-DD8D0271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55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D5BB0-851F-43D3-8A0F-6BBFAE1A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FAF69F-B90A-459A-8F51-EA1677FEA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445483-0015-4646-AA9C-EE52CA4F9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249B9D-C33A-484B-8475-14D6BC47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78DF52-D23C-4D2B-816F-622377E0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A2A843-D5E4-46D8-BE3E-674A388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97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C7E21-AD31-461C-81B2-FA645EE3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B37F4-9E73-4A43-94AC-EF0C6E30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EB2B9-0BAA-45A8-A8A9-79BCADA62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ACC53B-CC2A-473A-A2A1-929055C15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A5288BF-5DC1-4DFA-BC92-4D42C980D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44D353-5D68-4435-AF58-C202DAFA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1DCB99-C14E-4352-81E8-1996AFF3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EA3D1F-4B90-4A80-ADC8-F437377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43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D90C3-7900-4C7B-BF40-BC238352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0F5081-E86E-4461-93A3-82FD9653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584780-1A0F-4965-B29A-A3DD6BFA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55A284-0F48-4DC1-83DB-5A1A8163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89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2E9C07-EDAD-4A2D-9A69-F844D84A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E69EBE-BBFB-4D88-9BC2-4FC83947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7191C6-C4F4-4739-A0CD-B3A003C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2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3FA11-20E9-496D-806F-4343C833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1F37FE-3981-4B2B-B1AF-F89E3303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1247EA-BFFC-4FC4-8907-57FC76AF5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9A8C7C-823E-4F1A-A28C-65B99E44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DD0BB2-A74B-4967-8E21-18F21CB5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F4682B-1DD3-47FF-B769-C4D13EE1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36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0F77B-BC23-4E52-B97D-6914F098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9B44A-8D0D-4C9D-BA4E-1059443A2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0414B5-B242-4B6E-9D9E-FE96119D2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2D2C65-3BDF-435C-B668-2DEE5743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25B3B6-713A-463C-9CCD-7EA3A10C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57B732-5320-4806-9A48-2D1CAA18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8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27AFC5A-522C-4BD7-AE2C-0A37A1A0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54E194-C7B1-4C65-9818-2FDC2F8FD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BF41C7-7FE5-433F-AF48-2FA64A97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64436-543E-4AB5-8062-4010212146F0}" type="datetimeFigureOut">
              <a:rPr lang="en-GB" smtClean="0"/>
              <a:t>03/07/2022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2EF7C5-51EA-434A-99A0-4E91C2D4E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41B55-7B4B-4E16-B5C4-2E4C3CA5A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89EFF-AFE0-4B90-B267-E5B3976763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2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C0E43-3734-4700-99D2-47BF3F44B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675"/>
            <a:ext cx="9144000" cy="2387600"/>
          </a:xfrm>
        </p:spPr>
        <p:txBody>
          <a:bodyPr/>
          <a:lstStyle/>
          <a:p>
            <a:r>
              <a:rPr lang="en-GB" dirty="0"/>
              <a:t>Verifiable Computation for Embedded Blockchains</a:t>
            </a:r>
          </a:p>
        </p:txBody>
      </p:sp>
      <p:pic>
        <p:nvPicPr>
          <p:cNvPr id="1026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AC65073D-A109-4C3E-8070-E6E813A9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115"/>
            <a:ext cx="12192000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0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689983" y="193967"/>
            <a:ext cx="10812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Building the Smart Contract: Handling Deposits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890D33-C0BD-014B-21AC-2BB25DAF3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3"/>
          <a:stretch/>
        </p:blipFill>
        <p:spPr bwMode="auto">
          <a:xfrm>
            <a:off x="2649346" y="1121197"/>
            <a:ext cx="6893308" cy="299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29B163F-8E22-50E2-5811-EDEC413B039D}"/>
              </a:ext>
            </a:extLst>
          </p:cNvPr>
          <p:cNvGrpSpPr/>
          <p:nvPr/>
        </p:nvGrpSpPr>
        <p:grpSpPr>
          <a:xfrm>
            <a:off x="689983" y="1173740"/>
            <a:ext cx="1631628" cy="2020203"/>
            <a:chOff x="999218" y="2462237"/>
            <a:chExt cx="1354664" cy="1677280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43C4EF9C-AFD7-D6BF-45FA-292E01F2F80D}"/>
                </a:ext>
              </a:extLst>
            </p:cNvPr>
            <p:cNvGrpSpPr/>
            <p:nvPr/>
          </p:nvGrpSpPr>
          <p:grpSpPr>
            <a:xfrm>
              <a:off x="999218" y="2462237"/>
              <a:ext cx="1335738" cy="1300579"/>
              <a:chOff x="1331650" y="3094435"/>
              <a:chExt cx="1335738" cy="1300579"/>
            </a:xfrm>
          </p:grpSpPr>
          <p:pic>
            <p:nvPicPr>
              <p:cNvPr id="7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AD8B0C8F-A07D-7643-F14E-F60DE37E4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331650" y="30944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A725A8D4-18D5-3AD0-E574-57C87C5D09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484050" y="32468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B3D93F54-1043-9940-68FE-EB6E23517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636450" y="33992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B98A8D6D-F529-A024-046D-BC1572ED8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788850" y="35516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D69DA36-35EF-BB56-3B27-B6635A05DC85}"/>
                </a:ext>
              </a:extLst>
            </p:cNvPr>
            <p:cNvSpPr txBox="1"/>
            <p:nvPr/>
          </p:nvSpPr>
          <p:spPr>
            <a:xfrm>
              <a:off x="999218" y="3770185"/>
              <a:ext cx="135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L2 USERS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BA62AD6-BB63-F9E3-28E0-7EE6D1372586}"/>
              </a:ext>
            </a:extLst>
          </p:cNvPr>
          <p:cNvGrpSpPr/>
          <p:nvPr/>
        </p:nvGrpSpPr>
        <p:grpSpPr>
          <a:xfrm>
            <a:off x="9811488" y="1795257"/>
            <a:ext cx="2181225" cy="1802562"/>
            <a:chOff x="1940895" y="2495249"/>
            <a:chExt cx="1159806" cy="958462"/>
          </a:xfrm>
        </p:grpSpPr>
        <p:pic>
          <p:nvPicPr>
            <p:cNvPr id="12" name="Picture 2" descr="Stratumn - Zero-Knowledge Proof of Balance: a friendly ZKP demo">
              <a:extLst>
                <a:ext uri="{FF2B5EF4-FFF2-40B4-BE49-F238E27FC236}">
                  <a16:creationId xmlns:a16="http://schemas.microsoft.com/office/drawing/2014/main" id="{8C070209-7815-2BCD-CC72-DA5DEBE957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1" t="39151" r="55805" b="26512"/>
            <a:stretch/>
          </p:blipFill>
          <p:spPr bwMode="auto">
            <a:xfrm>
              <a:off x="2074116" y="2495249"/>
              <a:ext cx="895476" cy="85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6075E4C-D55F-0932-4136-981B0D54C7BC}"/>
                </a:ext>
              </a:extLst>
            </p:cNvPr>
            <p:cNvSpPr txBox="1"/>
            <p:nvPr/>
          </p:nvSpPr>
          <p:spPr>
            <a:xfrm>
              <a:off x="1940895" y="3305516"/>
              <a:ext cx="1159806" cy="1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OPERATOR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EA040B5-403A-CE23-4AFA-C14E5701BA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23498" r="9726" b="15754"/>
          <a:stretch/>
        </p:blipFill>
        <p:spPr>
          <a:xfrm>
            <a:off x="366884" y="3193943"/>
            <a:ext cx="2277825" cy="1955549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8984E400-3879-C396-2F3F-D4105CD58A2F}"/>
              </a:ext>
            </a:extLst>
          </p:cNvPr>
          <p:cNvGrpSpPr/>
          <p:nvPr/>
        </p:nvGrpSpPr>
        <p:grpSpPr>
          <a:xfrm>
            <a:off x="7431332" y="4917534"/>
            <a:ext cx="1537946" cy="1358002"/>
            <a:chOff x="2195854" y="1286441"/>
            <a:chExt cx="1537946" cy="135800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E30279-2F0B-79A7-A621-8F72FF0E3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509A9D2-A45C-4E80-C772-3C653BD9B5D9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newRoot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66CC09F-22F7-793B-1196-BF102EBAA2B3}"/>
              </a:ext>
            </a:extLst>
          </p:cNvPr>
          <p:cNvGrpSpPr/>
          <p:nvPr/>
        </p:nvGrpSpPr>
        <p:grpSpPr>
          <a:xfrm>
            <a:off x="3110738" y="4917534"/>
            <a:ext cx="1537946" cy="1358002"/>
            <a:chOff x="2195854" y="1286441"/>
            <a:chExt cx="1537946" cy="1358002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5801FF8F-1762-D044-AC7C-A048180609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80A9FA7-4B61-A59E-438C-97B66A9D9BA2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oldRoot</a:t>
              </a:r>
            </a:p>
          </p:txBody>
        </p:sp>
      </p:grp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EB4B02F-DBBA-8D96-7F3B-4EEFA7E4A569}"/>
              </a:ext>
            </a:extLst>
          </p:cNvPr>
          <p:cNvCxnSpPr>
            <a:cxnSpLocks/>
          </p:cNvCxnSpPr>
          <p:nvPr/>
        </p:nvCxnSpPr>
        <p:spPr>
          <a:xfrm>
            <a:off x="4838700" y="5591175"/>
            <a:ext cx="236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B88318-C508-AD98-1B9B-07F88BD728D3}"/>
              </a:ext>
            </a:extLst>
          </p:cNvPr>
          <p:cNvSpPr txBox="1"/>
          <p:nvPr/>
        </p:nvSpPr>
        <p:spPr>
          <a:xfrm>
            <a:off x="4846658" y="5259943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adding deposit subtree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528C071-B89C-45C2-F98A-2026361E031E}"/>
              </a:ext>
            </a:extLst>
          </p:cNvPr>
          <p:cNvSpPr txBox="1"/>
          <p:nvPr/>
        </p:nvSpPr>
        <p:spPr>
          <a:xfrm>
            <a:off x="3352831" y="4163646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pendingDeposits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5B93314-3E6D-1BF5-97CA-3B4ED98C23CC}"/>
              </a:ext>
            </a:extLst>
          </p:cNvPr>
          <p:cNvSpPr txBox="1"/>
          <p:nvPr/>
        </p:nvSpPr>
        <p:spPr>
          <a:xfrm>
            <a:off x="7192941" y="4160064"/>
            <a:ext cx="17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processDeposits </a:t>
            </a:r>
          </a:p>
        </p:txBody>
      </p:sp>
    </p:spTree>
    <p:extLst>
      <p:ext uri="{BB962C8B-B14F-4D97-AF65-F5344CB8AC3E}">
        <p14:creationId xmlns:p14="http://schemas.microsoft.com/office/powerpoint/2010/main" val="29987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766670" y="193967"/>
            <a:ext cx="6658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Building the Smart Contract</a:t>
            </a:r>
          </a:p>
        </p:txBody>
      </p:sp>
      <p:pic>
        <p:nvPicPr>
          <p:cNvPr id="3" name="Picture 12" descr="Smart contracts - Free business and finance icons">
            <a:extLst>
              <a:ext uri="{FF2B5EF4-FFF2-40B4-BE49-F238E27FC236}">
                <a16:creationId xmlns:a16="http://schemas.microsoft.com/office/drawing/2014/main" id="{BDFC8867-A787-3652-DE2C-D7E719C3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82" y="2013565"/>
            <a:ext cx="2124030" cy="212403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BD7F87E-3319-A666-7D91-9EE80355B2F2}"/>
              </a:ext>
            </a:extLst>
          </p:cNvPr>
          <p:cNvGrpSpPr/>
          <p:nvPr/>
        </p:nvGrpSpPr>
        <p:grpSpPr>
          <a:xfrm>
            <a:off x="9648825" y="2000074"/>
            <a:ext cx="2543175" cy="2101677"/>
            <a:chOff x="1940895" y="2495249"/>
            <a:chExt cx="1159806" cy="958462"/>
          </a:xfrm>
        </p:grpSpPr>
        <p:pic>
          <p:nvPicPr>
            <p:cNvPr id="4" name="Picture 2" descr="Stratumn - Zero-Knowledge Proof of Balance: a friendly ZKP demo">
              <a:extLst>
                <a:ext uri="{FF2B5EF4-FFF2-40B4-BE49-F238E27FC236}">
                  <a16:creationId xmlns:a16="http://schemas.microsoft.com/office/drawing/2014/main" id="{B2A126B2-63D0-0955-BEB4-C51365D196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1" t="39151" r="55805" b="26512"/>
            <a:stretch/>
          </p:blipFill>
          <p:spPr bwMode="auto">
            <a:xfrm>
              <a:off x="2074116" y="2495249"/>
              <a:ext cx="895476" cy="85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68C25CB-30B1-151D-CC71-40139C4559C2}"/>
                </a:ext>
              </a:extLst>
            </p:cNvPr>
            <p:cNvSpPr txBox="1"/>
            <p:nvPr/>
          </p:nvSpPr>
          <p:spPr>
            <a:xfrm>
              <a:off x="1940895" y="3305516"/>
              <a:ext cx="1159806" cy="1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OPERATOR</a:t>
              </a: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7D4ED2A-D1F9-84B6-AD3B-86E3CD4BA547}"/>
              </a:ext>
            </a:extLst>
          </p:cNvPr>
          <p:cNvSpPr txBox="1"/>
          <p:nvPr/>
        </p:nvSpPr>
        <p:spPr>
          <a:xfrm>
            <a:off x="5280101" y="4137595"/>
            <a:ext cx="163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Rollup Contract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78153D7-CFA4-AE4E-7B1F-8654144C272A}"/>
              </a:ext>
            </a:extLst>
          </p:cNvPr>
          <p:cNvGrpSpPr/>
          <p:nvPr/>
        </p:nvGrpSpPr>
        <p:grpSpPr>
          <a:xfrm>
            <a:off x="285834" y="1968033"/>
            <a:ext cx="2019215" cy="2500095"/>
            <a:chOff x="999218" y="2462237"/>
            <a:chExt cx="1354664" cy="167728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38CBB6B1-BD9D-3D73-C19A-D60626AF79AE}"/>
                </a:ext>
              </a:extLst>
            </p:cNvPr>
            <p:cNvGrpSpPr/>
            <p:nvPr/>
          </p:nvGrpSpPr>
          <p:grpSpPr>
            <a:xfrm>
              <a:off x="999218" y="2462237"/>
              <a:ext cx="1335738" cy="1300579"/>
              <a:chOff x="1331650" y="3094435"/>
              <a:chExt cx="1335738" cy="1300579"/>
            </a:xfrm>
          </p:grpSpPr>
          <p:pic>
            <p:nvPicPr>
              <p:cNvPr id="13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C02430A3-C9F9-EFD5-D83A-9576B5FD9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331650" y="30944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7C2F2D1A-1392-B7FE-16A6-22970E8EF0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484050" y="32468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E138E0EC-0576-9B98-9566-97D15C561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636450" y="33992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AE759E4B-3C77-C5F8-53F2-48A2064C5E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788850" y="35516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21DA353-1FBC-D259-AA01-7BFB9DDA26EC}"/>
                </a:ext>
              </a:extLst>
            </p:cNvPr>
            <p:cNvSpPr txBox="1"/>
            <p:nvPr/>
          </p:nvSpPr>
          <p:spPr>
            <a:xfrm>
              <a:off x="999218" y="3770185"/>
              <a:ext cx="135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L2 USERS</a:t>
              </a:r>
            </a:p>
          </p:txBody>
        </p:sp>
      </p:grp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7901CB5-AC60-D9F8-A941-D5D7FC691895}"/>
              </a:ext>
            </a:extLst>
          </p:cNvPr>
          <p:cNvCxnSpPr/>
          <p:nvPr/>
        </p:nvCxnSpPr>
        <p:spPr>
          <a:xfrm>
            <a:off x="2495550" y="2357120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C3C14E3-1B67-996C-6592-B303A8C91496}"/>
              </a:ext>
            </a:extLst>
          </p:cNvPr>
          <p:cNvCxnSpPr/>
          <p:nvPr/>
        </p:nvCxnSpPr>
        <p:spPr>
          <a:xfrm>
            <a:off x="2495550" y="3075580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625E31E-816E-8B4D-9FB2-14D871758FD7}"/>
              </a:ext>
            </a:extLst>
          </p:cNvPr>
          <p:cNvCxnSpPr/>
          <p:nvPr/>
        </p:nvCxnSpPr>
        <p:spPr>
          <a:xfrm>
            <a:off x="2495549" y="3790765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52827DC-D1DE-B42E-E6E4-AE1F0631565B}"/>
              </a:ext>
            </a:extLst>
          </p:cNvPr>
          <p:cNvSpPr txBox="1"/>
          <p:nvPr/>
        </p:nvSpPr>
        <p:spPr>
          <a:xfrm>
            <a:off x="2656563" y="1960442"/>
            <a:ext cx="183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registerToken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10D27CD-0945-9667-61E2-0B672926CFDA}"/>
              </a:ext>
            </a:extLst>
          </p:cNvPr>
          <p:cNvSpPr txBox="1"/>
          <p:nvPr/>
        </p:nvSpPr>
        <p:spPr>
          <a:xfrm>
            <a:off x="3039378" y="268900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deposit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A07693F-8F69-0859-64AD-B9BE57BF541A}"/>
              </a:ext>
            </a:extLst>
          </p:cNvPr>
          <p:cNvSpPr txBox="1"/>
          <p:nvPr/>
        </p:nvSpPr>
        <p:spPr>
          <a:xfrm>
            <a:off x="2969689" y="34130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Consolas" panose="020B0609020204030204" pitchFamily="49" charset="0"/>
              </a:rPr>
              <a:t>withdraw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CA240D5D-E8A5-7F49-BF9C-541936E5429A}"/>
              </a:ext>
            </a:extLst>
          </p:cNvPr>
          <p:cNvCxnSpPr>
            <a:cxnSpLocks/>
          </p:cNvCxnSpPr>
          <p:nvPr/>
        </p:nvCxnSpPr>
        <p:spPr>
          <a:xfrm flipH="1">
            <a:off x="7539380" y="2365465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F6D99F9B-4A98-9DBC-4CA4-3E9CE89B77A8}"/>
              </a:ext>
            </a:extLst>
          </p:cNvPr>
          <p:cNvCxnSpPr>
            <a:cxnSpLocks/>
          </p:cNvCxnSpPr>
          <p:nvPr/>
        </p:nvCxnSpPr>
        <p:spPr>
          <a:xfrm flipH="1">
            <a:off x="7539380" y="3083925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312DD607-7841-266E-E3E0-CF0DBB9CA5AE}"/>
              </a:ext>
            </a:extLst>
          </p:cNvPr>
          <p:cNvCxnSpPr>
            <a:cxnSpLocks/>
          </p:cNvCxnSpPr>
          <p:nvPr/>
        </p:nvCxnSpPr>
        <p:spPr>
          <a:xfrm flipH="1">
            <a:off x="7539379" y="3799110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E27CA9D-955E-2120-BEB6-60567328659D}"/>
              </a:ext>
            </a:extLst>
          </p:cNvPr>
          <p:cNvSpPr txBox="1"/>
          <p:nvPr/>
        </p:nvSpPr>
        <p:spPr>
          <a:xfrm>
            <a:off x="7763715" y="196878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approveToken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A328077-1BDE-A363-E391-00AFEA4F7BCB}"/>
              </a:ext>
            </a:extLst>
          </p:cNvPr>
          <p:cNvSpPr txBox="1"/>
          <p:nvPr/>
        </p:nvSpPr>
        <p:spPr>
          <a:xfrm>
            <a:off x="7576661" y="269734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processDeposits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27CE0D9-DAFC-187F-4016-56E3F5AEA54C}"/>
              </a:ext>
            </a:extLst>
          </p:cNvPr>
          <p:cNvSpPr txBox="1"/>
          <p:nvPr/>
        </p:nvSpPr>
        <p:spPr>
          <a:xfrm>
            <a:off x="7823569" y="342143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Consolas" panose="020B0609020204030204" pitchFamily="49" charset="0"/>
              </a:rPr>
              <a:t>updateState</a:t>
            </a:r>
          </a:p>
        </p:txBody>
      </p: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DE6E52B8-B746-2166-78A1-FF8B21F798C6}"/>
              </a:ext>
            </a:extLst>
          </p:cNvPr>
          <p:cNvCxnSpPr/>
          <p:nvPr/>
        </p:nvCxnSpPr>
        <p:spPr>
          <a:xfrm flipH="1">
            <a:off x="2480921" y="4867275"/>
            <a:ext cx="1090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374401CC-C2AE-E9A5-9835-8FF1EB047DAB}"/>
              </a:ext>
            </a:extLst>
          </p:cNvPr>
          <p:cNvSpPr txBox="1"/>
          <p:nvPr/>
        </p:nvSpPr>
        <p:spPr>
          <a:xfrm>
            <a:off x="193747" y="4528503"/>
            <a:ext cx="2392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L2 withdrawal in </a:t>
            </a:r>
            <a:r>
              <a:rPr lang="en-GB" i="1" dirty="0"/>
              <a:t>txRoot</a:t>
            </a:r>
            <a:endParaRPr lang="en-GB" dirty="0"/>
          </a:p>
          <a:p>
            <a:pPr algn="ctr"/>
            <a:r>
              <a:rPr lang="en-GB" dirty="0"/>
              <a:t>txHash gets </a:t>
            </a:r>
            <a:r>
              <a:rPr lang="en-GB" b="1" dirty="0"/>
              <a:t>voided</a:t>
            </a:r>
            <a:endParaRPr lang="en-GB" dirty="0"/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0FC6EEAD-A2A0-77DE-EA77-24CDEF691326}"/>
              </a:ext>
            </a:extLst>
          </p:cNvPr>
          <p:cNvCxnSpPr/>
          <p:nvPr/>
        </p:nvCxnSpPr>
        <p:spPr>
          <a:xfrm flipH="1">
            <a:off x="2477617" y="5819775"/>
            <a:ext cx="1090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26BDC4B7-8E09-D7C2-B7E3-B537508C2E4F}"/>
              </a:ext>
            </a:extLst>
          </p:cNvPr>
          <p:cNvCxnSpPr>
            <a:stCxn id="48" idx="2"/>
          </p:cNvCxnSpPr>
          <p:nvPr/>
        </p:nvCxnSpPr>
        <p:spPr>
          <a:xfrm>
            <a:off x="3568571" y="3782420"/>
            <a:ext cx="0" cy="2037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83A1453-A352-D29A-CAFF-07615B6BB41C}"/>
              </a:ext>
            </a:extLst>
          </p:cNvPr>
          <p:cNvSpPr txBox="1"/>
          <p:nvPr/>
        </p:nvSpPr>
        <p:spPr>
          <a:xfrm>
            <a:off x="251556" y="5496609"/>
            <a:ext cx="228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ownership, signature:</a:t>
            </a:r>
          </a:p>
          <a:p>
            <a:pPr algn="ctr"/>
            <a:r>
              <a:rPr lang="en-GB" dirty="0"/>
              <a:t>hash(recipient, nonce)</a:t>
            </a:r>
          </a:p>
        </p:txBody>
      </p: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C28E9A94-A2C5-53E8-8DF0-DAA2FB42342C}"/>
              </a:ext>
            </a:extLst>
          </p:cNvPr>
          <p:cNvCxnSpPr/>
          <p:nvPr/>
        </p:nvCxnSpPr>
        <p:spPr>
          <a:xfrm>
            <a:off x="8618773" y="3799110"/>
            <a:ext cx="0" cy="2037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ED5D7620-D8D9-1993-71D0-FE9C49D4528A}"/>
              </a:ext>
            </a:extLst>
          </p:cNvPr>
          <p:cNvCxnSpPr>
            <a:cxnSpLocks/>
          </p:cNvCxnSpPr>
          <p:nvPr/>
        </p:nvCxnSpPr>
        <p:spPr>
          <a:xfrm>
            <a:off x="8618773" y="4886324"/>
            <a:ext cx="1090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734B8EC-2A44-CCD1-3EA0-25F07AD2D8D1}"/>
              </a:ext>
            </a:extLst>
          </p:cNvPr>
          <p:cNvCxnSpPr>
            <a:cxnSpLocks/>
          </p:cNvCxnSpPr>
          <p:nvPr/>
        </p:nvCxnSpPr>
        <p:spPr>
          <a:xfrm>
            <a:off x="8615469" y="5838824"/>
            <a:ext cx="1090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35813F3-39EB-8455-2B73-21634220A259}"/>
              </a:ext>
            </a:extLst>
          </p:cNvPr>
          <p:cNvSpPr txBox="1"/>
          <p:nvPr/>
        </p:nvSpPr>
        <p:spPr>
          <a:xfrm>
            <a:off x="9875350" y="4577925"/>
            <a:ext cx="20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SNARK proof:</a:t>
            </a:r>
          </a:p>
          <a:p>
            <a:pPr algn="ctr"/>
            <a:r>
              <a:rPr lang="en-GB" dirty="0"/>
              <a:t>valid state transition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5FE879AA-7729-FCE5-2B05-1704CB711A20}"/>
              </a:ext>
            </a:extLst>
          </p:cNvPr>
          <p:cNvSpPr txBox="1"/>
          <p:nvPr/>
        </p:nvSpPr>
        <p:spPr>
          <a:xfrm>
            <a:off x="9875350" y="5513299"/>
            <a:ext cx="20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updates </a:t>
            </a:r>
            <a:r>
              <a:rPr lang="en-GB" i="1" dirty="0"/>
              <a:t>currentRoot</a:t>
            </a:r>
            <a:endParaRPr lang="en-GB" dirty="0"/>
          </a:p>
          <a:p>
            <a:pPr algn="ctr"/>
            <a:r>
              <a:rPr lang="en-GB" dirty="0"/>
              <a:t>stores the </a:t>
            </a:r>
            <a:r>
              <a:rPr lang="en-GB" i="1" dirty="0"/>
              <a:t>txRoot</a:t>
            </a:r>
            <a:endParaRPr lang="en-GB" dirty="0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B4CA45CD-026C-16C3-8D8A-C7D88013B607}"/>
              </a:ext>
            </a:extLst>
          </p:cNvPr>
          <p:cNvSpPr txBox="1"/>
          <p:nvPr/>
        </p:nvSpPr>
        <p:spPr>
          <a:xfrm>
            <a:off x="3953373" y="5032471"/>
            <a:ext cx="427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No knowledge on the state of the accounts</a:t>
            </a:r>
          </a:p>
          <a:p>
            <a:pPr algn="ctr"/>
            <a:r>
              <a:rPr lang="en-GB" b="1" dirty="0"/>
              <a:t>We depend on an honest operator</a:t>
            </a:r>
          </a:p>
        </p:txBody>
      </p:sp>
    </p:spTree>
    <p:extLst>
      <p:ext uri="{BB962C8B-B14F-4D97-AF65-F5344CB8AC3E}">
        <p14:creationId xmlns:p14="http://schemas.microsoft.com/office/powerpoint/2010/main" val="29196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5" grpId="0"/>
      <p:bldP spid="56" grpId="0"/>
      <p:bldP spid="57" grpId="0"/>
      <p:bldP spid="77" grpId="0"/>
      <p:bldP spid="87" grpId="0"/>
      <p:bldP spid="97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1491552" y="193967"/>
            <a:ext cx="9208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Validity-Style ZK Rollup: Data Availability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D1B4E24-F796-31B9-F320-31CDBBFF94B3}"/>
              </a:ext>
            </a:extLst>
          </p:cNvPr>
          <p:cNvGrpSpPr/>
          <p:nvPr/>
        </p:nvGrpSpPr>
        <p:grpSpPr>
          <a:xfrm>
            <a:off x="4824412" y="1857199"/>
            <a:ext cx="2543175" cy="2101677"/>
            <a:chOff x="1940895" y="2495249"/>
            <a:chExt cx="1159806" cy="958462"/>
          </a:xfrm>
        </p:grpSpPr>
        <p:pic>
          <p:nvPicPr>
            <p:cNvPr id="4" name="Picture 2" descr="Stratumn - Zero-Knowledge Proof of Balance: a friendly ZKP demo">
              <a:extLst>
                <a:ext uri="{FF2B5EF4-FFF2-40B4-BE49-F238E27FC236}">
                  <a16:creationId xmlns:a16="http://schemas.microsoft.com/office/drawing/2014/main" id="{78D43C4D-D6F8-DA9B-2D79-CE41F92580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1" t="39151" r="55805" b="26512"/>
            <a:stretch/>
          </p:blipFill>
          <p:spPr bwMode="auto">
            <a:xfrm>
              <a:off x="2074116" y="2495249"/>
              <a:ext cx="895476" cy="85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C3106F7-A664-ECC5-82EA-14DC4F22BA56}"/>
                </a:ext>
              </a:extLst>
            </p:cNvPr>
            <p:cNvSpPr txBox="1"/>
            <p:nvPr/>
          </p:nvSpPr>
          <p:spPr>
            <a:xfrm>
              <a:off x="1940895" y="3305516"/>
              <a:ext cx="1159806" cy="1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OPERATOR</a:t>
              </a:r>
            </a:p>
          </p:txBody>
        </p:sp>
      </p:grp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A91AEE8B-B879-253E-43A5-5F808F9C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56" y="1557554"/>
            <a:ext cx="2349369" cy="2349369"/>
          </a:xfrm>
          <a:prstGeom prst="rect">
            <a:avLst/>
          </a:prstGeom>
        </p:spPr>
      </p:pic>
      <p:pic>
        <p:nvPicPr>
          <p:cNvPr id="12" name="Picture 12" descr="Smart contracts - Free business and finance icons">
            <a:extLst>
              <a:ext uri="{FF2B5EF4-FFF2-40B4-BE49-F238E27FC236}">
                <a16:creationId xmlns:a16="http://schemas.microsoft.com/office/drawing/2014/main" id="{047B5744-69F4-E6F8-0B34-FB1BE4C8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59" y="1722297"/>
            <a:ext cx="2019884" cy="20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D0C3769-0F86-33A0-F599-3DE049B567BC}"/>
              </a:ext>
            </a:extLst>
          </p:cNvPr>
          <p:cNvCxnSpPr>
            <a:cxnSpLocks/>
          </p:cNvCxnSpPr>
          <p:nvPr/>
        </p:nvCxnSpPr>
        <p:spPr>
          <a:xfrm>
            <a:off x="7243762" y="2799690"/>
            <a:ext cx="1443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3E4CE01-6755-5C03-EC48-A399479C6584}"/>
              </a:ext>
            </a:extLst>
          </p:cNvPr>
          <p:cNvCxnSpPr>
            <a:cxnSpLocks/>
          </p:cNvCxnSpPr>
          <p:nvPr/>
        </p:nvCxnSpPr>
        <p:spPr>
          <a:xfrm flipH="1">
            <a:off x="3502046" y="2799690"/>
            <a:ext cx="1443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áfico 13" descr="Cerrar con relleno sólido">
            <a:extLst>
              <a:ext uri="{FF2B5EF4-FFF2-40B4-BE49-F238E27FC236}">
                <a16:creationId xmlns:a16="http://schemas.microsoft.com/office/drawing/2014/main" id="{71222BEB-9D35-0D13-5461-918722930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8081" y="2342490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1CB8F1B-342B-6EC2-B003-B8A8DF45B78F}"/>
              </a:ext>
            </a:extLst>
          </p:cNvPr>
          <p:cNvSpPr txBox="1"/>
          <p:nvPr/>
        </p:nvSpPr>
        <p:spPr>
          <a:xfrm>
            <a:off x="8340275" y="3958876"/>
            <a:ext cx="3737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Cannot reconstruct the L2 chain</a:t>
            </a:r>
          </a:p>
          <a:p>
            <a:pPr marL="285750" indent="-285750">
              <a:buFontTx/>
              <a:buChar char="-"/>
            </a:pPr>
            <a:r>
              <a:rPr lang="en-GB" dirty="0"/>
              <a:t>Rely on operator for 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DoS: not including transactions</a:t>
            </a:r>
          </a:p>
          <a:p>
            <a:r>
              <a:rPr lang="en-GB" dirty="0"/>
              <a:t>state lost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GB" dirty="0"/>
              <a:t> </a:t>
            </a:r>
            <a:r>
              <a:rPr lang="en-GB" b="1" dirty="0"/>
              <a:t>cannot reconstruct chain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330B5B-19A1-BFD1-BEB1-DC9CCF23C3FD}"/>
              </a:ext>
            </a:extLst>
          </p:cNvPr>
          <p:cNvSpPr txBox="1"/>
          <p:nvPr/>
        </p:nvSpPr>
        <p:spPr>
          <a:xfrm>
            <a:off x="4673718" y="4679984"/>
            <a:ext cx="284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Solution: </a:t>
            </a:r>
            <a:r>
              <a:rPr lang="en-GB" dirty="0"/>
              <a:t>post data on-chain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31691C-C47F-AF36-8444-5E5B7E928356}"/>
              </a:ext>
            </a:extLst>
          </p:cNvPr>
          <p:cNvSpPr txBox="1"/>
          <p:nvPr/>
        </p:nvSpPr>
        <p:spPr>
          <a:xfrm>
            <a:off x="2076369" y="5845472"/>
            <a:ext cx="24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Minimum </a:t>
            </a:r>
            <a:r>
              <a:rPr lang="en-GB" dirty="0"/>
              <a:t>data possible</a:t>
            </a:r>
          </a:p>
          <a:p>
            <a:pPr algn="ctr"/>
            <a:r>
              <a:rPr lang="en-GB" dirty="0"/>
              <a:t>to reconstruct the chain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C67E49-C5B6-CD2B-2E04-317AFDC6298E}"/>
              </a:ext>
            </a:extLst>
          </p:cNvPr>
          <p:cNvSpPr txBox="1"/>
          <p:nvPr/>
        </p:nvSpPr>
        <p:spPr>
          <a:xfrm>
            <a:off x="7306848" y="5845473"/>
            <a:ext cx="318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Lower cost by using </a:t>
            </a:r>
            <a:r>
              <a:rPr lang="en-GB" b="1" i="1" dirty="0"/>
              <a:t>calldata</a:t>
            </a:r>
          </a:p>
          <a:p>
            <a:pPr algn="ctr"/>
            <a:r>
              <a:rPr lang="en-GB" dirty="0"/>
              <a:t>not on-chain, available to nodes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8E472F1A-1B4B-1771-5A99-5DAAA5D41501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4296093" y="4045566"/>
            <a:ext cx="796156" cy="2803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8F74935-3FB1-BE5B-593A-7D738E027AE7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16200000" flipH="1">
            <a:off x="7099749" y="4045565"/>
            <a:ext cx="796157" cy="28036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F88C2D8-8699-350F-98CF-49BF0C327E46}"/>
              </a:ext>
            </a:extLst>
          </p:cNvPr>
          <p:cNvSpPr txBox="1"/>
          <p:nvPr/>
        </p:nvSpPr>
        <p:spPr>
          <a:xfrm>
            <a:off x="1010813" y="3796398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Bahnschrift" panose="020B0502040204020203" pitchFamily="34" charset="0"/>
              </a:rPr>
              <a:t>L1 SMART CONTRACT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A45D734-CFCC-2D73-DFD8-8562BE25BD4F}"/>
              </a:ext>
            </a:extLst>
          </p:cNvPr>
          <p:cNvSpPr txBox="1"/>
          <p:nvPr/>
        </p:nvSpPr>
        <p:spPr>
          <a:xfrm>
            <a:off x="938730" y="1208017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Verify </a:t>
            </a:r>
            <a:r>
              <a:rPr lang="en-GB" b="1" dirty="0"/>
              <a:t>valid</a:t>
            </a:r>
            <a:r>
              <a:rPr lang="en-GB" dirty="0"/>
              <a:t> state transition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0A6299-2F35-F331-799F-F1B18A5B3838}"/>
              </a:ext>
            </a:extLst>
          </p:cNvPr>
          <p:cNvSpPr txBox="1"/>
          <p:nvPr/>
        </p:nvSpPr>
        <p:spPr>
          <a:xfrm>
            <a:off x="9117506" y="1208017"/>
            <a:ext cx="191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is the state?</a:t>
            </a:r>
          </a:p>
        </p:txBody>
      </p:sp>
    </p:spTree>
    <p:extLst>
      <p:ext uri="{BB962C8B-B14F-4D97-AF65-F5344CB8AC3E}">
        <p14:creationId xmlns:p14="http://schemas.microsoft.com/office/powerpoint/2010/main" val="9299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2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576970" y="193967"/>
            <a:ext cx="7038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Achieving Full Data Availability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EB8B66-AECC-1E6E-B252-FAC7446381D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095999" y="1385462"/>
            <a:ext cx="0" cy="3694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B8B1C085-D199-5B92-C03E-F5BB7D150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3" b="13893"/>
          <a:stretch/>
        </p:blipFill>
        <p:spPr bwMode="auto">
          <a:xfrm>
            <a:off x="828674" y="1651682"/>
            <a:ext cx="4665526" cy="27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86566F-96B2-1AF9-DE7B-862AC2AB73E7}"/>
              </a:ext>
            </a:extLst>
          </p:cNvPr>
          <p:cNvSpPr txBox="1"/>
          <p:nvPr/>
        </p:nvSpPr>
        <p:spPr>
          <a:xfrm>
            <a:off x="487458" y="4642362"/>
            <a:ext cx="535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 on-chain </a:t>
            </a:r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</a:rPr>
              <a:t> </a:t>
            </a:r>
            <a:r>
              <a:rPr lang="en-GB" b="0" dirty="0">
                <a:solidFill>
                  <a:srgbClr val="000000"/>
                </a:solidFill>
                <a:effectLst/>
              </a:rPr>
              <a:t>know </a:t>
            </a:r>
            <a:r>
              <a:rPr lang="en-GB" b="1" dirty="0">
                <a:solidFill>
                  <a:srgbClr val="000000"/>
                </a:solidFill>
                <a:effectLst/>
              </a:rPr>
              <a:t>initial state</a:t>
            </a:r>
            <a:r>
              <a:rPr lang="en-GB" dirty="0">
                <a:solidFill>
                  <a:srgbClr val="000000"/>
                </a:solidFill>
                <a:effectLst/>
              </a:rPr>
              <a:t> of every account</a:t>
            </a:r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E473BF-2E85-B5E8-3B92-B97D5A8683EE}"/>
              </a:ext>
            </a:extLst>
          </p:cNvPr>
          <p:cNvSpPr txBox="1"/>
          <p:nvPr/>
        </p:nvSpPr>
        <p:spPr>
          <a:xfrm>
            <a:off x="2300496" y="1108757"/>
            <a:ext cx="172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/>
              <a:t>processDeposits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13C130-F033-5986-8733-BFC5CF080F5D}"/>
              </a:ext>
            </a:extLst>
          </p:cNvPr>
          <p:cNvSpPr txBox="1"/>
          <p:nvPr/>
        </p:nvSpPr>
        <p:spPr>
          <a:xfrm>
            <a:off x="8453232" y="1069586"/>
            <a:ext cx="136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 dirty="0"/>
              <a:t>updateState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4CDC07-EEDB-0B7E-43B3-5441C9B6FE4E}"/>
              </a:ext>
            </a:extLst>
          </p:cNvPr>
          <p:cNvSpPr txBox="1"/>
          <p:nvPr/>
        </p:nvSpPr>
        <p:spPr>
          <a:xfrm>
            <a:off x="6887546" y="1545096"/>
            <a:ext cx="449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Include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from_index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to_index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in circuits</a:t>
            </a:r>
            <a:endParaRPr lang="en-GB" dirty="0">
              <a:cs typeface="Arial" panose="020B0604020202020204" pitchFamily="34" charset="0"/>
            </a:endParaRPr>
          </a:p>
        </p:txBody>
      </p:sp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36A26200-99D9-178E-BB7A-B172488DB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25832" r="10832" b="17875"/>
          <a:stretch/>
        </p:blipFill>
        <p:spPr>
          <a:xfrm>
            <a:off x="6348395" y="2518694"/>
            <a:ext cx="2880990" cy="207654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547977B-6000-E874-B9E6-0C0E1EB3304A}"/>
              </a:ext>
            </a:extLst>
          </p:cNvPr>
          <p:cNvSpPr txBox="1"/>
          <p:nvPr/>
        </p:nvSpPr>
        <p:spPr>
          <a:xfrm>
            <a:off x="6601538" y="4644601"/>
            <a:ext cx="517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tree branches and </a:t>
            </a:r>
            <a:r>
              <a:rPr lang="en-GB" b="1" dirty="0"/>
              <a:t>binary positions </a:t>
            </a:r>
            <a:r>
              <a:rPr lang="en-GB" dirty="0"/>
              <a:t>already provided!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0F42832-8627-71A2-6B5F-B8FE34174CBC}"/>
              </a:ext>
            </a:extLst>
          </p:cNvPr>
          <p:cNvGrpSpPr/>
          <p:nvPr/>
        </p:nvGrpSpPr>
        <p:grpSpPr>
          <a:xfrm>
            <a:off x="9481780" y="2518694"/>
            <a:ext cx="2530311" cy="2123668"/>
            <a:chOff x="9615052" y="2603083"/>
            <a:chExt cx="2530311" cy="2123668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9B2EBE5E-56E3-3060-C02D-F55E6F5150BD}"/>
                </a:ext>
              </a:extLst>
            </p:cNvPr>
            <p:cNvGrpSpPr/>
            <p:nvPr/>
          </p:nvGrpSpPr>
          <p:grpSpPr>
            <a:xfrm>
              <a:off x="9615052" y="2603083"/>
              <a:ext cx="2530311" cy="1651834"/>
              <a:chOff x="9489968" y="2496116"/>
              <a:chExt cx="2530311" cy="1651834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71117AD1-217C-46C9-3F33-6D586B99FC23}"/>
                  </a:ext>
                </a:extLst>
              </p:cNvPr>
              <p:cNvGrpSpPr/>
              <p:nvPr/>
            </p:nvGrpSpPr>
            <p:grpSpPr>
              <a:xfrm>
                <a:off x="9489968" y="2496116"/>
                <a:ext cx="2530311" cy="1651834"/>
                <a:chOff x="9275056" y="1581761"/>
                <a:chExt cx="2775679" cy="1812015"/>
              </a:xfrm>
            </p:grpSpPr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0FEE08A3-F435-3538-881D-5A1BA7A910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010" t="33987" b="13893"/>
                <a:stretch/>
              </p:blipFill>
              <p:spPr bwMode="auto">
                <a:xfrm>
                  <a:off x="9294106" y="1581761"/>
                  <a:ext cx="2756629" cy="1812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45B0A594-08E5-D08B-971A-AD8961A735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795" t="71228" r="12169" b="13893"/>
                <a:stretch/>
              </p:blipFill>
              <p:spPr bwMode="auto">
                <a:xfrm>
                  <a:off x="9275056" y="2866977"/>
                  <a:ext cx="622936" cy="5172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2E1589A-683A-806F-127B-268CE9C41608}"/>
                  </a:ext>
                </a:extLst>
              </p:cNvPr>
              <p:cNvSpPr txBox="1"/>
              <p:nvPr/>
            </p:nvSpPr>
            <p:spPr>
              <a:xfrm>
                <a:off x="10100459" y="3563757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0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A7E11B9-B28D-EF00-81EA-0FD722DD0ABB}"/>
                  </a:ext>
                </a:extLst>
              </p:cNvPr>
              <p:cNvSpPr txBox="1"/>
              <p:nvPr/>
            </p:nvSpPr>
            <p:spPr>
              <a:xfrm>
                <a:off x="9915710" y="3015061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0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FD3F0CF8-B6F6-BC46-060C-D2ECC59F3F4F}"/>
                  </a:ext>
                </a:extLst>
              </p:cNvPr>
              <p:cNvSpPr txBox="1"/>
              <p:nvPr/>
            </p:nvSpPr>
            <p:spPr>
              <a:xfrm>
                <a:off x="10314326" y="338754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1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BC9BC6A-4A8C-8D5B-84B2-5D6C785A9F8E}"/>
                  </a:ext>
                </a:extLst>
              </p:cNvPr>
              <p:cNvSpPr txBox="1"/>
              <p:nvPr/>
            </p:nvSpPr>
            <p:spPr>
              <a:xfrm>
                <a:off x="10249432" y="3746775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1</a:t>
                </a:r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1B92BF57-AB65-9DE5-1148-D5235C1F5DC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410" y="4227184"/>
              <a:ext cx="0" cy="172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397DB33-0A13-4F2A-02E2-84E9ADB0FC0B}"/>
                </a:ext>
              </a:extLst>
            </p:cNvPr>
            <p:cNvSpPr txBox="1"/>
            <p:nvPr/>
          </p:nvSpPr>
          <p:spPr>
            <a:xfrm>
              <a:off x="10304008" y="4357419"/>
              <a:ext cx="1018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index</a:t>
              </a:r>
              <a:r>
                <a:rPr lang="en-GB" dirty="0"/>
                <a:t> = 5</a:t>
              </a:r>
              <a:endParaRPr lang="en-GB" i="1" dirty="0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9C0B0B5-9D30-0D9E-E965-EC7A0B7B31E0}"/>
              </a:ext>
            </a:extLst>
          </p:cNvPr>
          <p:cNvSpPr txBox="1"/>
          <p:nvPr/>
        </p:nvSpPr>
        <p:spPr>
          <a:xfrm>
            <a:off x="7769784" y="1966652"/>
            <a:ext cx="291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Need to prove they are </a:t>
            </a:r>
            <a:r>
              <a:rPr lang="en-GB" b="1" dirty="0">
                <a:solidFill>
                  <a:srgbClr val="000000"/>
                </a:solidFill>
                <a:cs typeface="Arial" panose="020B0604020202020204" pitchFamily="34" charset="0"/>
              </a:rPr>
              <a:t>valid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!</a:t>
            </a:r>
            <a:endParaRPr lang="en-GB" dirty="0">
              <a:cs typeface="Arial" panose="020B0604020202020204" pitchFamily="34" charset="0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CEF562F-8CC5-D611-4E14-6206D30B6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27509" r="9726" b="15754"/>
          <a:stretch/>
        </p:blipFill>
        <p:spPr>
          <a:xfrm>
            <a:off x="4957086" y="5079732"/>
            <a:ext cx="2277825" cy="1826455"/>
          </a:xfrm>
          <a:prstGeom prst="rect">
            <a:avLst/>
          </a:prstGeom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304ADB68-9EA7-1C55-A11D-28DC969104D7}"/>
              </a:ext>
            </a:extLst>
          </p:cNvPr>
          <p:cNvCxnSpPr>
            <a:cxnSpLocks/>
            <a:stCxn id="8" idx="2"/>
            <a:endCxn id="34" idx="1"/>
          </p:cNvCxnSpPr>
          <p:nvPr/>
        </p:nvCxnSpPr>
        <p:spPr>
          <a:xfrm rot="16200000" flipH="1">
            <a:off x="3570675" y="4606549"/>
            <a:ext cx="981266" cy="1791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8E47DF73-C491-6CB2-C25A-E9C739E026F1}"/>
              </a:ext>
            </a:extLst>
          </p:cNvPr>
          <p:cNvCxnSpPr>
            <a:stCxn id="27" idx="2"/>
            <a:endCxn id="34" idx="3"/>
          </p:cNvCxnSpPr>
          <p:nvPr/>
        </p:nvCxnSpPr>
        <p:spPr>
          <a:xfrm rot="5400000">
            <a:off x="7722800" y="4526044"/>
            <a:ext cx="979027" cy="19548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4706C-E9F6-A6F5-6F16-1C91B7D22137}"/>
              </a:ext>
            </a:extLst>
          </p:cNvPr>
          <p:cNvSpPr txBox="1"/>
          <p:nvPr/>
        </p:nvSpPr>
        <p:spPr>
          <a:xfrm>
            <a:off x="9538908" y="5253702"/>
            <a:ext cx="1534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Provide:</a:t>
            </a:r>
          </a:p>
          <a:p>
            <a:pPr marL="285750" indent="-285750">
              <a:buFontTx/>
              <a:buChar char="-"/>
            </a:pPr>
            <a:r>
              <a:rPr lang="en-GB" i="1" dirty="0"/>
              <a:t>from_index</a:t>
            </a:r>
          </a:p>
          <a:p>
            <a:pPr marL="285750" indent="-285750">
              <a:buFontTx/>
              <a:buChar char="-"/>
            </a:pPr>
            <a:r>
              <a:rPr lang="en-GB" i="1" dirty="0"/>
              <a:t>to_index</a:t>
            </a:r>
          </a:p>
          <a:p>
            <a:pPr marL="285750" indent="-285750">
              <a:buFontTx/>
              <a:buChar char="-"/>
            </a:pPr>
            <a:r>
              <a:rPr lang="en-GB" i="1" dirty="0"/>
              <a:t>amount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0" grpId="0"/>
      <p:bldP spid="27" grpId="0"/>
      <p:bldP spid="33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997053" y="193967"/>
            <a:ext cx="6197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Reference: L1 Transactions</a:t>
            </a:r>
          </a:p>
        </p:txBody>
      </p:sp>
      <p:pic>
        <p:nvPicPr>
          <p:cNvPr id="3" name="Imagen 2" descr="Imagen que contiene primate, animal, mamífero, simio&#10;&#10;Descripción generada automáticamente">
            <a:extLst>
              <a:ext uri="{FF2B5EF4-FFF2-40B4-BE49-F238E27FC236}">
                <a16:creationId xmlns:a16="http://schemas.microsoft.com/office/drawing/2014/main" id="{49CFCD01-D607-A6D5-58A0-B7C226AEB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92" y="882773"/>
            <a:ext cx="1344978" cy="2084593"/>
          </a:xfrm>
          <a:prstGeom prst="rect">
            <a:avLst/>
          </a:prstGeom>
        </p:spPr>
      </p:pic>
      <p:pic>
        <p:nvPicPr>
          <p:cNvPr id="5" name="Imagen 4" descr="Imagen que contiene animal, primate, mamífero, parado&#10;&#10;Descripción generada automáticamente">
            <a:extLst>
              <a:ext uri="{FF2B5EF4-FFF2-40B4-BE49-F238E27FC236}">
                <a16:creationId xmlns:a16="http://schemas.microsoft.com/office/drawing/2014/main" id="{25E38A28-E8A0-894E-53AF-648DA4CC8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04" y="1206687"/>
            <a:ext cx="1012381" cy="1557717"/>
          </a:xfrm>
          <a:prstGeom prst="rect">
            <a:avLst/>
          </a:prstGeom>
        </p:spPr>
      </p:pic>
      <p:pic>
        <p:nvPicPr>
          <p:cNvPr id="9218" name="Picture 2" descr="Download Bananas Png Image - Banana Png PNG Image with No Background -  PNGkey.com">
            <a:extLst>
              <a:ext uri="{FF2B5EF4-FFF2-40B4-BE49-F238E27FC236}">
                <a16:creationId xmlns:a16="http://schemas.microsoft.com/office/drawing/2014/main" id="{F7C7B787-FCC7-F611-5145-EEBD4797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91" y="1311476"/>
            <a:ext cx="1673225" cy="130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AE3479-AAED-6337-DCE1-40F2E4F6736E}"/>
              </a:ext>
            </a:extLst>
          </p:cNvPr>
          <p:cNvSpPr txBox="1"/>
          <p:nvPr/>
        </p:nvSpPr>
        <p:spPr>
          <a:xfrm>
            <a:off x="1720173" y="296736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ALICE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9A117F-489C-318C-5402-E993513D9740}"/>
              </a:ext>
            </a:extLst>
          </p:cNvPr>
          <p:cNvSpPr txBox="1"/>
          <p:nvPr/>
        </p:nvSpPr>
        <p:spPr>
          <a:xfrm>
            <a:off x="9794529" y="296736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BOB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24D100-8072-8B3B-DF3C-6FBC755DD137}"/>
              </a:ext>
            </a:extLst>
          </p:cNvPr>
          <p:cNvSpPr txBox="1"/>
          <p:nvPr/>
        </p:nvSpPr>
        <p:spPr>
          <a:xfrm>
            <a:off x="5524369" y="296736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5 BANAN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E53FC29-69ED-EEC8-D2BF-0719B839B34F}"/>
              </a:ext>
            </a:extLst>
          </p:cNvPr>
          <p:cNvCxnSpPr/>
          <p:nvPr/>
        </p:nvCxnSpPr>
        <p:spPr>
          <a:xfrm>
            <a:off x="2781300" y="1985545"/>
            <a:ext cx="2181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BCF6718-5082-F44A-83C4-BF338B02A248}"/>
              </a:ext>
            </a:extLst>
          </p:cNvPr>
          <p:cNvCxnSpPr/>
          <p:nvPr/>
        </p:nvCxnSpPr>
        <p:spPr>
          <a:xfrm>
            <a:off x="7000875" y="1985545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a 20">
            <a:extLst>
              <a:ext uri="{FF2B5EF4-FFF2-40B4-BE49-F238E27FC236}">
                <a16:creationId xmlns:a16="http://schemas.microsoft.com/office/drawing/2014/main" id="{822E4E56-D4C7-8269-A01B-DDAE84203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353257"/>
              </p:ext>
            </p:extLst>
          </p:nvPr>
        </p:nvGraphicFramePr>
        <p:xfrm>
          <a:off x="2253573" y="3539660"/>
          <a:ext cx="270895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476">
                  <a:extLst>
                    <a:ext uri="{9D8B030D-6E8A-4147-A177-3AD203B41FA5}">
                      <a16:colId xmlns:a16="http://schemas.microsoft.com/office/drawing/2014/main" val="587562268"/>
                    </a:ext>
                  </a:extLst>
                </a:gridCol>
                <a:gridCol w="1354476">
                  <a:extLst>
                    <a:ext uri="{9D8B030D-6E8A-4147-A177-3AD203B41FA5}">
                      <a16:colId xmlns:a16="http://schemas.microsoft.com/office/drawing/2014/main" val="1759561430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~3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21478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Gas amount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~8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510468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Gas price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381578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01660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~9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235745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Signature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~66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52611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 (from sig)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947242"/>
                  </a:ext>
                </a:extLst>
              </a:tr>
            </a:tbl>
          </a:graphicData>
        </a:graphic>
      </p:graphicFrame>
      <p:graphicFrame>
        <p:nvGraphicFramePr>
          <p:cNvPr id="25" name="Tabla 20">
            <a:extLst>
              <a:ext uri="{FF2B5EF4-FFF2-40B4-BE49-F238E27FC236}">
                <a16:creationId xmlns:a16="http://schemas.microsoft.com/office/drawing/2014/main" id="{1ADEBF0E-4B09-D571-B5F8-372A7C872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30705"/>
              </p:ext>
            </p:extLst>
          </p:nvPr>
        </p:nvGraphicFramePr>
        <p:xfrm>
          <a:off x="7000875" y="3890635"/>
          <a:ext cx="270895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745">
                  <a:extLst>
                    <a:ext uri="{9D8B030D-6E8A-4147-A177-3AD203B41FA5}">
                      <a16:colId xmlns:a16="http://schemas.microsoft.com/office/drawing/2014/main" val="587562268"/>
                    </a:ext>
                  </a:extLst>
                </a:gridCol>
                <a:gridCol w="1654207">
                  <a:extLst>
                    <a:ext uri="{9D8B030D-6E8A-4147-A177-3AD203B41FA5}">
                      <a16:colId xmlns:a16="http://schemas.microsoft.com/office/drawing/2014/main" val="1759561430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1-4, using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21478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4, sci 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510468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1-4, using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381578"/>
                  </a:ext>
                </a:extLst>
              </a:tr>
            </a:tbl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6D6E8E26-E1E7-CF2A-B2F7-43D4C1798422}"/>
              </a:ext>
            </a:extLst>
          </p:cNvPr>
          <p:cNvSpPr txBox="1"/>
          <p:nvPr/>
        </p:nvSpPr>
        <p:spPr>
          <a:xfrm>
            <a:off x="2714117" y="6221968"/>
            <a:ext cx="178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Total: </a:t>
            </a:r>
            <a:r>
              <a:rPr lang="en-GB" b="1" dirty="0"/>
              <a:t>~112 bytes</a:t>
            </a:r>
            <a:endParaRPr lang="en-GB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0591129-A901-7248-5683-DF457267BA7A}"/>
              </a:ext>
            </a:extLst>
          </p:cNvPr>
          <p:cNvSpPr txBox="1"/>
          <p:nvPr/>
        </p:nvSpPr>
        <p:spPr>
          <a:xfrm>
            <a:off x="7249943" y="6221968"/>
            <a:ext cx="178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Total: </a:t>
            </a:r>
            <a:r>
              <a:rPr lang="en-GB" b="1" dirty="0"/>
              <a:t>6 bytes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C87252E-1016-13F4-C482-188FC5A8BC29}"/>
              </a:ext>
            </a:extLst>
          </p:cNvPr>
          <p:cNvSpPr txBox="1"/>
          <p:nvPr/>
        </p:nvSpPr>
        <p:spPr>
          <a:xfrm>
            <a:off x="7207334" y="5054985"/>
            <a:ext cx="18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Rest is in the SNARK proof!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1C9FB73-FA2F-02BB-1983-06116B811221}"/>
              </a:ext>
            </a:extLst>
          </p:cNvPr>
          <p:cNvSpPr txBox="1"/>
          <p:nvPr/>
        </p:nvSpPr>
        <p:spPr>
          <a:xfrm>
            <a:off x="1318179" y="4535379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hnschrift" panose="020B0502040204020203" pitchFamily="34" charset="0"/>
              </a:rPr>
              <a:t>L1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C2D3685-1683-F16B-5873-EAD3270C4460}"/>
              </a:ext>
            </a:extLst>
          </p:cNvPr>
          <p:cNvSpPr txBox="1"/>
          <p:nvPr/>
        </p:nvSpPr>
        <p:spPr>
          <a:xfrm>
            <a:off x="10094961" y="4535379"/>
            <a:ext cx="68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hnschrift" panose="020B0502040204020203" pitchFamily="34" charset="0"/>
              </a:rPr>
              <a:t>L2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EB31121E-7363-35DB-2348-824490BC5DB4}"/>
              </a:ext>
            </a:extLst>
          </p:cNvPr>
          <p:cNvCxnSpPr/>
          <p:nvPr/>
        </p:nvCxnSpPr>
        <p:spPr>
          <a:xfrm>
            <a:off x="5248275" y="4858544"/>
            <a:ext cx="1685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E4966C4-FDB9-9386-501D-DB2B38B3A716}"/>
              </a:ext>
            </a:extLst>
          </p:cNvPr>
          <p:cNvSpPr txBox="1"/>
          <p:nvPr/>
        </p:nvSpPr>
        <p:spPr>
          <a:xfrm>
            <a:off x="5160508" y="4504601"/>
            <a:ext cx="1773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18.67x</a:t>
            </a:r>
          </a:p>
          <a:p>
            <a:pPr algn="ctr"/>
            <a:r>
              <a:rPr lang="en-GB" sz="2000" b="1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152123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24" grpId="0"/>
      <p:bldP spid="27" grpId="0"/>
      <p:bldP spid="28" grpId="0"/>
      <p:bldP spid="26" grpId="0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407276" y="193967"/>
            <a:ext cx="7377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Detour: </a:t>
            </a:r>
            <a:r>
              <a:rPr lang="en-GB" sz="4400" dirty="0">
                <a:latin typeface="+mj-lt"/>
              </a:rPr>
              <a:t>Ethereum and Gas Fees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EC2E2-C4F8-37A6-4255-8A9D7CDE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82" y="2218980"/>
            <a:ext cx="1485635" cy="24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7323AE-3291-AC44-A423-F433C757FFB7}"/>
              </a:ext>
            </a:extLst>
          </p:cNvPr>
          <p:cNvSpPr txBox="1"/>
          <p:nvPr/>
        </p:nvSpPr>
        <p:spPr>
          <a:xfrm>
            <a:off x="735695" y="221898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Gas represents </a:t>
            </a:r>
            <a:r>
              <a:rPr lang="en-GB" b="1" dirty="0"/>
              <a:t>computational effort</a:t>
            </a:r>
            <a:r>
              <a:rPr lang="en-GB" dirty="0"/>
              <a:t>,</a:t>
            </a:r>
          </a:p>
          <a:p>
            <a:pPr algn="ctr"/>
            <a:r>
              <a:rPr lang="en-GB" dirty="0"/>
              <a:t>paid as a fee for every transaction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976652AF-EA7F-DE73-8EC8-529DC6D4A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9185" r="3655" b="8556"/>
          <a:stretch/>
        </p:blipFill>
        <p:spPr>
          <a:xfrm>
            <a:off x="1694665" y="3027217"/>
            <a:ext cx="1815859" cy="18158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BD715A7-3796-DA7E-C5CE-9CAB9F31D036}"/>
              </a:ext>
            </a:extLst>
          </p:cNvPr>
          <p:cNvSpPr txBox="1"/>
          <p:nvPr/>
        </p:nvSpPr>
        <p:spPr>
          <a:xfrm>
            <a:off x="7304398" y="2218980"/>
            <a:ext cx="424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Gas amount</a:t>
            </a:r>
            <a:r>
              <a:rPr lang="en-GB" dirty="0"/>
              <a:t>: deterministic, depends on tx</a:t>
            </a:r>
          </a:p>
          <a:p>
            <a:pPr algn="ctr"/>
            <a:r>
              <a:rPr lang="en-GB" i="1" dirty="0"/>
              <a:t>ETH transfer: 21,000 gas</a:t>
            </a:r>
          </a:p>
          <a:p>
            <a:pPr algn="ctr"/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4EC648-EF7F-5960-5A84-125FE0D90D57}"/>
              </a:ext>
            </a:extLst>
          </p:cNvPr>
          <p:cNvSpPr txBox="1"/>
          <p:nvPr/>
        </p:nvSpPr>
        <p:spPr>
          <a:xfrm>
            <a:off x="8441093" y="3849784"/>
            <a:ext cx="1967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Block size:</a:t>
            </a:r>
          </a:p>
          <a:p>
            <a:pPr marL="285750" indent="-285750">
              <a:buFontTx/>
              <a:buChar char="-"/>
            </a:pPr>
            <a:r>
              <a:rPr lang="en-GB" dirty="0"/>
              <a:t>Target: </a:t>
            </a:r>
            <a:r>
              <a:rPr lang="en-GB" b="1" dirty="0"/>
              <a:t>15M </a:t>
            </a:r>
            <a:r>
              <a:rPr lang="en-GB" dirty="0"/>
              <a:t>gas</a:t>
            </a:r>
          </a:p>
          <a:p>
            <a:pPr marL="285750" indent="-285750">
              <a:buFontTx/>
              <a:buChar char="-"/>
            </a:pPr>
            <a:r>
              <a:rPr lang="en-GB" dirty="0"/>
              <a:t>Max: </a:t>
            </a:r>
            <a:r>
              <a:rPr lang="en-GB" b="1" dirty="0"/>
              <a:t>30M </a:t>
            </a:r>
            <a:r>
              <a:rPr lang="en-GB" dirty="0"/>
              <a:t>gas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A4C4C6-182A-E0C5-AF29-78CC081330D4}"/>
              </a:ext>
            </a:extLst>
          </p:cNvPr>
          <p:cNvSpPr txBox="1"/>
          <p:nvPr/>
        </p:nvSpPr>
        <p:spPr>
          <a:xfrm>
            <a:off x="7722504" y="3034382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Gas price:</a:t>
            </a:r>
            <a:r>
              <a:rPr lang="en-GB" dirty="0"/>
              <a:t> supply and demand</a:t>
            </a:r>
          </a:p>
          <a:p>
            <a:pPr algn="ctr"/>
            <a:r>
              <a:rPr lang="en-GB" i="1" dirty="0"/>
              <a:t>measured in gwei = </a:t>
            </a:r>
            <a:r>
              <a:rPr lang="en-GB" sz="1800" i="1" dirty="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10</a:t>
            </a:r>
            <a:r>
              <a:rPr lang="en-GB" sz="1800" i="1" baseline="30000" dirty="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-9</a:t>
            </a:r>
            <a:r>
              <a:rPr lang="en-GB" sz="1800" i="1" dirty="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 ETH </a:t>
            </a:r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3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8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1238729" y="193967"/>
            <a:ext cx="9714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Rollup Benchmarking: Validity vs. Validium</a:t>
            </a:r>
          </a:p>
        </p:txBody>
      </p:sp>
      <p:graphicFrame>
        <p:nvGraphicFramePr>
          <p:cNvPr id="4" name="Tabla 9">
            <a:extLst>
              <a:ext uri="{FF2B5EF4-FFF2-40B4-BE49-F238E27FC236}">
                <a16:creationId xmlns:a16="http://schemas.microsoft.com/office/drawing/2014/main" id="{AD96BB5E-F54A-45BD-B873-34232A706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62772"/>
              </p:ext>
            </p:extLst>
          </p:nvPr>
        </p:nvGraphicFramePr>
        <p:xfrm>
          <a:off x="817920" y="1694805"/>
          <a:ext cx="46399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269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248790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145442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Gas /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tx per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</a:t>
                      </a:r>
                    </a:p>
                    <a:p>
                      <a:pPr algn="ctr"/>
                      <a:r>
                        <a:rPr lang="en-GB" sz="1600" dirty="0"/>
                        <a:t>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2972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ETH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21,000 / $1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1430 / 715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95 /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ERC-20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50k – 100k / $2.4 - $4.8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300 – 600 /</a:t>
                      </a:r>
                    </a:p>
                    <a:p>
                      <a:pPr algn="ctr"/>
                      <a:r>
                        <a:rPr lang="en-GB" sz="1400" dirty="0"/>
                        <a:t>150 –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 – 40 /</a:t>
                      </a:r>
                    </a:p>
                    <a:p>
                      <a:pPr algn="ctr"/>
                      <a:r>
                        <a:rPr lang="en-GB" sz="1400" dirty="0"/>
                        <a:t>10 –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</a:tbl>
          </a:graphicData>
        </a:graphic>
      </p:graphicFrame>
      <p:graphicFrame>
        <p:nvGraphicFramePr>
          <p:cNvPr id="6" name="Tabla 9">
            <a:extLst>
              <a:ext uri="{FF2B5EF4-FFF2-40B4-BE49-F238E27FC236}">
                <a16:creationId xmlns:a16="http://schemas.microsoft.com/office/drawing/2014/main" id="{F963CB46-1031-B7E5-6188-A2926AEF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3247"/>
              </p:ext>
            </p:extLst>
          </p:nvPr>
        </p:nvGraphicFramePr>
        <p:xfrm>
          <a:off x="6734175" y="1694805"/>
          <a:ext cx="46399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269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248790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145442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479277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Gas /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tx per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</a:t>
                      </a:r>
                    </a:p>
                    <a:p>
                      <a:pPr algn="ctr"/>
                      <a:r>
                        <a:rPr lang="en-GB" sz="1600" dirty="0"/>
                        <a:t>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2972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Validity-style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~740,000 / $35.52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648 / 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43 / 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Validium-style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~310,000 / $14.88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1,548 / 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103 /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</a:tbl>
          </a:graphicData>
        </a:graphic>
      </p:graphicFrame>
      <p:graphicFrame>
        <p:nvGraphicFramePr>
          <p:cNvPr id="7" name="Tabla 9">
            <a:extLst>
              <a:ext uri="{FF2B5EF4-FFF2-40B4-BE49-F238E27FC236}">
                <a16:creationId xmlns:a16="http://schemas.microsoft.com/office/drawing/2014/main" id="{7DB6675C-C9A8-3CA5-7E1A-E392A9D8B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1580"/>
              </p:ext>
            </p:extLst>
          </p:nvPr>
        </p:nvGraphicFramePr>
        <p:xfrm>
          <a:off x="3776047" y="4163562"/>
          <a:ext cx="46399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269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248790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145442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479277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Gas /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tx per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</a:t>
                      </a:r>
                    </a:p>
                    <a:p>
                      <a:pPr algn="ctr"/>
                      <a:r>
                        <a:rPr lang="en-GB" sz="1600" dirty="0"/>
                        <a:t>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2972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Validity-style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~700,000 / $33.6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87,770 / 43,886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5,851 / 2,923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Validium-style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~310,000 / $14.88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198,193 / 99,097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13,212 / 6,606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1ADF47B-10F4-E265-E976-10AA2AE21D3B}"/>
              </a:ext>
            </a:extLst>
          </p:cNvPr>
          <p:cNvSpPr txBox="1"/>
          <p:nvPr/>
        </p:nvSpPr>
        <p:spPr>
          <a:xfrm>
            <a:off x="3178467" y="484811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60x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30E8AE-2875-6CBD-4A4F-E914ED0FF83A}"/>
              </a:ext>
            </a:extLst>
          </p:cNvPr>
          <p:cNvSpPr txBox="1"/>
          <p:nvPr/>
        </p:nvSpPr>
        <p:spPr>
          <a:xfrm>
            <a:off x="3133583" y="5399383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140x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7473CC-94C2-4280-429B-583B277A102C}"/>
              </a:ext>
            </a:extLst>
          </p:cNvPr>
          <p:cNvSpPr txBox="1"/>
          <p:nvPr/>
        </p:nvSpPr>
        <p:spPr>
          <a:xfrm>
            <a:off x="5714999" y="6334780"/>
            <a:ext cx="647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*prices for $1200/ETH, 40 gwei</a:t>
            </a:r>
          </a:p>
          <a:p>
            <a:pPr algn="r"/>
            <a:r>
              <a:rPr lang="en-GB" sz="1400" i="1" dirty="0"/>
              <a:t>**assuming 15 s block time that is filled with the transaction to benchmark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71266E-C309-F5AE-DF4B-66AD37774F14}"/>
              </a:ext>
            </a:extLst>
          </p:cNvPr>
          <p:cNvSpPr txBox="1"/>
          <p:nvPr/>
        </p:nvSpPr>
        <p:spPr>
          <a:xfrm>
            <a:off x="6734175" y="1087233"/>
            <a:ext cx="421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Implemented solution:</a:t>
            </a:r>
          </a:p>
          <a:p>
            <a:r>
              <a:rPr lang="en-GB" i="1" dirty="0"/>
              <a:t>16 txs per batch, result of updateState calls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E23A97EC-D1DB-CBCD-5700-A674D76E3A98}"/>
              </a:ext>
            </a:extLst>
          </p:cNvPr>
          <p:cNvCxnSpPr>
            <a:cxnSpLocks/>
          </p:cNvCxnSpPr>
          <p:nvPr/>
        </p:nvCxnSpPr>
        <p:spPr>
          <a:xfrm rot="5400000">
            <a:off x="8277872" y="3942704"/>
            <a:ext cx="1703685" cy="1133477"/>
          </a:xfrm>
          <a:prstGeom prst="bentConnector3">
            <a:avLst>
              <a:gd name="adj1" fmla="val 997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667A126-C4B0-891F-3CCF-B640F01397BD}"/>
              </a:ext>
            </a:extLst>
          </p:cNvPr>
          <p:cNvSpPr txBox="1"/>
          <p:nvPr/>
        </p:nvSpPr>
        <p:spPr>
          <a:xfrm>
            <a:off x="9843477" y="4163562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2048 tx / batch</a:t>
            </a:r>
          </a:p>
          <a:p>
            <a:r>
              <a:rPr lang="en-GB" dirty="0"/>
              <a:t>posting, but not verifying data</a:t>
            </a:r>
          </a:p>
        </p:txBody>
      </p:sp>
    </p:spTree>
    <p:extLst>
      <p:ext uri="{BB962C8B-B14F-4D97-AF65-F5344CB8AC3E}">
        <p14:creationId xmlns:p14="http://schemas.microsoft.com/office/powerpoint/2010/main" val="38623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  <p:bldP spid="1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1864568" y="193967"/>
            <a:ext cx="84628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Proving Schemes: </a:t>
            </a:r>
            <a:r>
              <a:rPr lang="en-GB" sz="4400" i="1" dirty="0">
                <a:latin typeface="+mj-lt"/>
              </a:rPr>
              <a:t>groth16 </a:t>
            </a:r>
            <a:r>
              <a:rPr lang="en-GB" sz="4400" dirty="0">
                <a:latin typeface="+mj-lt"/>
              </a:rPr>
              <a:t>vs. </a:t>
            </a:r>
            <a:r>
              <a:rPr lang="en-GB" sz="4400" i="1" dirty="0">
                <a:latin typeface="+mj-lt"/>
              </a:rPr>
              <a:t>PLONK</a:t>
            </a:r>
          </a:p>
          <a:p>
            <a:pPr algn="ctr"/>
            <a:r>
              <a:rPr lang="en-GB" sz="4400" b="1" dirty="0">
                <a:latin typeface="+mj-lt"/>
              </a:rPr>
              <a:t>Benchmarking</a:t>
            </a:r>
            <a:endParaRPr lang="en-GB" sz="4400" b="1" i="1" dirty="0"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7C9CF3-BDE2-9938-F7F9-6FBD493FA9A4}"/>
              </a:ext>
            </a:extLst>
          </p:cNvPr>
          <p:cNvSpPr txBox="1"/>
          <p:nvPr/>
        </p:nvSpPr>
        <p:spPr>
          <a:xfrm>
            <a:off x="1472459" y="3064932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verify </a:t>
            </a:r>
            <a:r>
              <a:rPr lang="en-GB" i="1" dirty="0"/>
              <a:t>groth16</a:t>
            </a:r>
            <a:r>
              <a:rPr lang="en-GB" dirty="0"/>
              <a:t> proof: </a:t>
            </a:r>
            <a:r>
              <a:rPr lang="en-GB" b="1" dirty="0"/>
              <a:t>~230,000 gas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76D7AB2-7F15-46F6-7D92-129C83DEE94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96000" y="2022989"/>
            <a:ext cx="1" cy="4285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5FF5E50-E464-BFB2-930B-916D713CF2CA}"/>
              </a:ext>
            </a:extLst>
          </p:cNvPr>
          <p:cNvSpPr txBox="1"/>
          <p:nvPr/>
        </p:nvSpPr>
        <p:spPr>
          <a:xfrm>
            <a:off x="2302803" y="1515158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i="1" u="sng" dirty="0">
                <a:latin typeface="Bahnschrift" panose="020B0502040204020203" pitchFamily="34" charset="0"/>
              </a:rPr>
              <a:t>groth16</a:t>
            </a:r>
            <a:endParaRPr lang="en-GB" b="1" i="1" u="sng" dirty="0">
              <a:latin typeface="Bahnschrift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8EED09-EAF3-A598-4EF0-C0CA84A61224}"/>
              </a:ext>
            </a:extLst>
          </p:cNvPr>
          <p:cNvSpPr txBox="1"/>
          <p:nvPr/>
        </p:nvSpPr>
        <p:spPr>
          <a:xfrm>
            <a:off x="8320660" y="1515158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i="1" u="sng" dirty="0">
                <a:latin typeface="Bahnschrift" panose="020B0502040204020203" pitchFamily="34" charset="0"/>
              </a:rPr>
              <a:t>PLONK</a:t>
            </a:r>
            <a:endParaRPr lang="en-GB" b="1" i="1" u="sng" dirty="0">
              <a:latin typeface="Bahnschrift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8985BF6-6BB0-8F11-2CE7-6DAE99D972F3}"/>
              </a:ext>
            </a:extLst>
          </p:cNvPr>
          <p:cNvSpPr txBox="1"/>
          <p:nvPr/>
        </p:nvSpPr>
        <p:spPr>
          <a:xfrm>
            <a:off x="4873518" y="1653657"/>
            <a:ext cx="2444965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SNARK proving schemes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AE97827-1BED-A8AD-1B9E-9DC5F5A4C98C}"/>
              </a:ext>
            </a:extLst>
          </p:cNvPr>
          <p:cNvCxnSpPr>
            <a:stCxn id="8" idx="1"/>
            <a:endCxn id="5" idx="3"/>
          </p:cNvCxnSpPr>
          <p:nvPr/>
        </p:nvCxnSpPr>
        <p:spPr>
          <a:xfrm flipH="1">
            <a:off x="3984674" y="1838323"/>
            <a:ext cx="888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17EC80-9EAF-A5EA-60D4-2EDD4A612E9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7318483" y="1838323"/>
            <a:ext cx="1002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2B832E-81B6-AF84-61BC-216BA1A1E5FE}"/>
              </a:ext>
            </a:extLst>
          </p:cNvPr>
          <p:cNvSpPr txBox="1"/>
          <p:nvPr/>
        </p:nvSpPr>
        <p:spPr>
          <a:xfrm>
            <a:off x="1237363" y="2228672"/>
            <a:ext cx="390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Needs a second phase for trusted setup</a:t>
            </a:r>
          </a:p>
          <a:p>
            <a:pPr algn="ctr"/>
            <a:r>
              <a:rPr lang="en-GB" b="1" dirty="0"/>
              <a:t>circuit specific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88E4E1C-EC2C-D4B8-4B9E-26B31BB2BA6E}"/>
              </a:ext>
            </a:extLst>
          </p:cNvPr>
          <p:cNvSpPr txBox="1"/>
          <p:nvPr/>
        </p:nvSpPr>
        <p:spPr>
          <a:xfrm>
            <a:off x="7068230" y="2228672"/>
            <a:ext cx="415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Needs trusted setup, but not specific</a:t>
            </a:r>
          </a:p>
          <a:p>
            <a:pPr algn="ctr"/>
            <a:r>
              <a:rPr lang="en-GB" b="1" dirty="0"/>
              <a:t>can be used to scale general computation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C8B9193-ACB1-716E-82F5-D67AB4B1C89E}"/>
              </a:ext>
            </a:extLst>
          </p:cNvPr>
          <p:cNvSpPr txBox="1"/>
          <p:nvPr/>
        </p:nvSpPr>
        <p:spPr>
          <a:xfrm>
            <a:off x="7476330" y="3059668"/>
            <a:ext cx="334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Verify </a:t>
            </a:r>
            <a:r>
              <a:rPr lang="en-GB" i="1" dirty="0"/>
              <a:t>PLONK</a:t>
            </a:r>
            <a:r>
              <a:rPr lang="en-GB" dirty="0"/>
              <a:t> proof: </a:t>
            </a:r>
            <a:r>
              <a:rPr lang="en-GB" b="1" dirty="0"/>
              <a:t>~290,000 gas</a:t>
            </a:r>
            <a:endParaRPr lang="en-GB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96C8E47-FF39-EA70-7FA9-F79EDF6F1642}"/>
              </a:ext>
            </a:extLst>
          </p:cNvPr>
          <p:cNvSpPr txBox="1"/>
          <p:nvPr/>
        </p:nvSpPr>
        <p:spPr>
          <a:xfrm>
            <a:off x="989924" y="5674782"/>
            <a:ext cx="439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withdraw</a:t>
            </a:r>
            <a:r>
              <a:rPr lang="en-GB" dirty="0"/>
              <a:t> transaction: </a:t>
            </a:r>
            <a:r>
              <a:rPr lang="en-GB" b="1" dirty="0"/>
              <a:t>~630,000 gas / $30.24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20CAF01-9275-82BD-FB6B-1E8FEBDC2AB1}"/>
              </a:ext>
            </a:extLst>
          </p:cNvPr>
          <p:cNvSpPr txBox="1"/>
          <p:nvPr/>
        </p:nvSpPr>
        <p:spPr>
          <a:xfrm>
            <a:off x="6950441" y="5674782"/>
            <a:ext cx="439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withdraw</a:t>
            </a:r>
            <a:r>
              <a:rPr lang="en-GB" dirty="0"/>
              <a:t> transaction: </a:t>
            </a:r>
            <a:r>
              <a:rPr lang="en-GB" b="1" dirty="0"/>
              <a:t>~690,000 gas / $33.12</a:t>
            </a:r>
          </a:p>
        </p:txBody>
      </p:sp>
      <p:graphicFrame>
        <p:nvGraphicFramePr>
          <p:cNvPr id="34" name="Tabla 9">
            <a:extLst>
              <a:ext uri="{FF2B5EF4-FFF2-40B4-BE49-F238E27FC236}">
                <a16:creationId xmlns:a16="http://schemas.microsoft.com/office/drawing/2014/main" id="{18542181-F8A4-47A8-5F9D-8594BAD5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637696"/>
              </p:ext>
            </p:extLst>
          </p:nvPr>
        </p:nvGraphicFramePr>
        <p:xfrm>
          <a:off x="6729882" y="3613665"/>
          <a:ext cx="46399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269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248790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145442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479277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Gas /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tx per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</a:t>
                      </a:r>
                    </a:p>
                    <a:p>
                      <a:pPr algn="ctr"/>
                      <a:r>
                        <a:rPr lang="en-GB" sz="1600" dirty="0"/>
                        <a:t>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2972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Validity-style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~760,000 / $36.5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80,842 / 40,421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5,389 / 2,694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Validium-style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~370,000 / $17.76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166,054 / 83,027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11,070 / 5,535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</a:tbl>
          </a:graphicData>
        </a:graphic>
      </p:graphicFrame>
      <p:graphicFrame>
        <p:nvGraphicFramePr>
          <p:cNvPr id="35" name="Tabla 9">
            <a:extLst>
              <a:ext uri="{FF2B5EF4-FFF2-40B4-BE49-F238E27FC236}">
                <a16:creationId xmlns:a16="http://schemas.microsoft.com/office/drawing/2014/main" id="{79582E08-089C-45EF-3423-17185C23A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48345"/>
              </p:ext>
            </p:extLst>
          </p:nvPr>
        </p:nvGraphicFramePr>
        <p:xfrm>
          <a:off x="867495" y="3624193"/>
          <a:ext cx="46399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269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248790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145442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479277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Gas /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tx per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Max / Avg </a:t>
                      </a:r>
                    </a:p>
                    <a:p>
                      <a:pPr algn="ctr"/>
                      <a:r>
                        <a:rPr lang="en-GB" sz="1600" dirty="0"/>
                        <a:t>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2972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Validity-style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~700,000 / $33.6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87,770 / 43,886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5,851 / 2,923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47927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Validium-style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~310,000 / $14.88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198,193 / 99,097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13,212 / 6,606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 animBg="1"/>
      <p:bldP spid="24" grpId="0"/>
      <p:bldP spid="25" grpId="0"/>
      <p:bldP spid="28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473772" y="193967"/>
            <a:ext cx="1124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Improvements to Study: Current Implementation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0A2A15CF-A708-5120-498B-053421A6C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9185" r="3655" b="8556"/>
          <a:stretch/>
        </p:blipFill>
        <p:spPr>
          <a:xfrm>
            <a:off x="1471607" y="1380613"/>
            <a:ext cx="1042232" cy="1042232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E44D1F0B-D54F-291E-613A-C246EE7F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9" y="3514431"/>
            <a:ext cx="1052057" cy="938321"/>
          </a:xfrm>
          <a:prstGeom prst="rect">
            <a:avLst/>
          </a:prstGeom>
        </p:spPr>
      </p:pic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828AFAEC-CF16-104B-BCA9-086A550F1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2" y="4795839"/>
            <a:ext cx="1052057" cy="938321"/>
          </a:xfrm>
          <a:prstGeom prst="rect">
            <a:avLst/>
          </a:prstGeom>
        </p:spPr>
      </p:pic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710C5A94-F1A2-FF7E-CD7F-27E24CF28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3076" y="3739622"/>
            <a:ext cx="1052057" cy="938321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AE95D26A-B61C-5430-FA7D-DDA334234B31}"/>
              </a:ext>
            </a:extLst>
          </p:cNvPr>
          <p:cNvGrpSpPr/>
          <p:nvPr/>
        </p:nvGrpSpPr>
        <p:grpSpPr>
          <a:xfrm>
            <a:off x="5120483" y="4300353"/>
            <a:ext cx="2618924" cy="1965015"/>
            <a:chOff x="5006120" y="4113367"/>
            <a:chExt cx="2618924" cy="1965015"/>
          </a:xfrm>
        </p:grpSpPr>
        <p:pic>
          <p:nvPicPr>
            <p:cNvPr id="14338" name="Picture 2" descr="Ethereum Eth Price - Ethereum Logo Png White | Full Size PNG Download |  SeekPNG">
              <a:extLst>
                <a:ext uri="{FF2B5EF4-FFF2-40B4-BE49-F238E27FC236}">
                  <a16:creationId xmlns:a16="http://schemas.microsoft.com/office/drawing/2014/main" id="{E064E530-E2E1-93D6-6327-517851584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820" y="4498054"/>
              <a:ext cx="649224" cy="104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34D8E63-27AB-FAC5-81BD-96FE06D8A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2" t="20142" r="11961" b="16585"/>
            <a:stretch/>
          </p:blipFill>
          <p:spPr>
            <a:xfrm>
              <a:off x="5006120" y="4113367"/>
              <a:ext cx="1965211" cy="1965015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6E02822-A457-E439-B06A-F8CBFB026468}"/>
              </a:ext>
            </a:extLst>
          </p:cNvPr>
          <p:cNvGrpSpPr/>
          <p:nvPr/>
        </p:nvGrpSpPr>
        <p:grpSpPr>
          <a:xfrm>
            <a:off x="3589750" y="1659098"/>
            <a:ext cx="2277825" cy="1826455"/>
            <a:chOff x="3710900" y="1203192"/>
            <a:chExt cx="2277825" cy="182645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1696BBD-0219-422B-422E-BF4ED70D6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9" t="27509" r="9726" b="15754"/>
            <a:stretch/>
          </p:blipFill>
          <p:spPr>
            <a:xfrm>
              <a:off x="3710900" y="1203192"/>
              <a:ext cx="2277825" cy="1826455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8F6755-3B6D-8106-640A-45ECCE03B08E}"/>
                </a:ext>
              </a:extLst>
            </p:cNvPr>
            <p:cNvCxnSpPr>
              <a:cxnSpLocks/>
            </p:cNvCxnSpPr>
            <p:nvPr/>
          </p:nvCxnSpPr>
          <p:spPr>
            <a:xfrm>
              <a:off x="4225924" y="2238375"/>
              <a:ext cx="118427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9335196-6EA8-529D-1680-C5E12B21E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8924" y="1488093"/>
            <a:ext cx="1804964" cy="1804964"/>
          </a:xfrm>
          <a:prstGeom prst="rect">
            <a:avLst/>
          </a:prstGeom>
        </p:spPr>
      </p:pic>
      <p:pic>
        <p:nvPicPr>
          <p:cNvPr id="22" name="Imagen 21" descr="Forma, Flecha&#10;&#10;Descripción generada automáticamente">
            <a:extLst>
              <a:ext uri="{FF2B5EF4-FFF2-40B4-BE49-F238E27FC236}">
                <a16:creationId xmlns:a16="http://schemas.microsoft.com/office/drawing/2014/main" id="{178EDFAF-0B6E-3C5A-8BEE-F110BAA90E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7" b="26411"/>
          <a:stretch/>
        </p:blipFill>
        <p:spPr>
          <a:xfrm>
            <a:off x="8451044" y="4263397"/>
            <a:ext cx="2750214" cy="1306157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BA956683-2E45-D153-AAEC-58CBDAFBF1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47" y="1107444"/>
            <a:ext cx="1804965" cy="180496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870D51C-9DA9-7A0E-8ED7-3C7E6651DF25}"/>
              </a:ext>
            </a:extLst>
          </p:cNvPr>
          <p:cNvSpPr txBox="1"/>
          <p:nvPr/>
        </p:nvSpPr>
        <p:spPr>
          <a:xfrm>
            <a:off x="1352195" y="2467266"/>
            <a:ext cx="128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Gas savings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BF40758-110F-731B-7242-5584576A43D1}"/>
              </a:ext>
            </a:extLst>
          </p:cNvPr>
          <p:cNvSpPr txBox="1"/>
          <p:nvPr/>
        </p:nvSpPr>
        <p:spPr>
          <a:xfrm>
            <a:off x="993637" y="6009153"/>
            <a:ext cx="253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Decentralize coordinator</a:t>
            </a:r>
          </a:p>
        </p:txBody>
      </p:sp>
      <p:pic>
        <p:nvPicPr>
          <p:cNvPr id="29" name="Imagen 2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5123F8D-C9AD-6858-4333-BCB54B223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9876" y="4852689"/>
            <a:ext cx="1052057" cy="938321"/>
          </a:xfrm>
          <a:prstGeom prst="rect">
            <a:avLst/>
          </a:prstGeom>
        </p:spPr>
      </p:pic>
      <p:pic>
        <p:nvPicPr>
          <p:cNvPr id="30" name="Picture 12" descr="Smart contracts - Free business and finance icons">
            <a:extLst>
              <a:ext uri="{FF2B5EF4-FFF2-40B4-BE49-F238E27FC236}">
                <a16:creationId xmlns:a16="http://schemas.microsoft.com/office/drawing/2014/main" id="{DABE086A-FC34-47C0-6233-4B92F218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84" y="4501570"/>
            <a:ext cx="801801" cy="8018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96B38D9-B2CF-2C66-91E6-5047BB761F25}"/>
              </a:ext>
            </a:extLst>
          </p:cNvPr>
          <p:cNvSpPr txBox="1"/>
          <p:nvPr/>
        </p:nvSpPr>
        <p:spPr>
          <a:xfrm>
            <a:off x="5801519" y="6005743"/>
            <a:ext cx="166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Fee mechanism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1F0AA11-E8E1-DBC3-AD28-A819E1775BE2}"/>
              </a:ext>
            </a:extLst>
          </p:cNvPr>
          <p:cNvSpPr txBox="1"/>
          <p:nvPr/>
        </p:nvSpPr>
        <p:spPr>
          <a:xfrm>
            <a:off x="3664235" y="3205658"/>
            <a:ext cx="2128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Support for multiple</a:t>
            </a:r>
          </a:p>
          <a:p>
            <a:pPr algn="ctr"/>
            <a:r>
              <a:rPr lang="en-GB" b="1" dirty="0"/>
              <a:t>tokens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E3B1085-FDD2-84D0-811D-A164A7EFC188}"/>
              </a:ext>
            </a:extLst>
          </p:cNvPr>
          <p:cNvSpPr txBox="1"/>
          <p:nvPr/>
        </p:nvSpPr>
        <p:spPr>
          <a:xfrm>
            <a:off x="6899471" y="2883211"/>
            <a:ext cx="151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Verifying data</a:t>
            </a:r>
          </a:p>
          <a:p>
            <a:pPr algn="ctr"/>
            <a:r>
              <a:rPr lang="en-GB" b="1" dirty="0"/>
              <a:t>availability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DE02F29-5521-2C58-EAFB-80E07297580D}"/>
              </a:ext>
            </a:extLst>
          </p:cNvPr>
          <p:cNvSpPr txBox="1"/>
          <p:nvPr/>
        </p:nvSpPr>
        <p:spPr>
          <a:xfrm>
            <a:off x="9520372" y="3205658"/>
            <a:ext cx="1795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Verifying general</a:t>
            </a:r>
          </a:p>
          <a:p>
            <a:pPr algn="ctr"/>
            <a:r>
              <a:rPr lang="en-GB" b="1" dirty="0"/>
              <a:t>computation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9783BFF-2FBB-F976-1485-6F73A683695E}"/>
              </a:ext>
            </a:extLst>
          </p:cNvPr>
          <p:cNvSpPr txBox="1"/>
          <p:nvPr/>
        </p:nvSpPr>
        <p:spPr>
          <a:xfrm>
            <a:off x="8909425" y="5569554"/>
            <a:ext cx="1833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Client software –</a:t>
            </a:r>
          </a:p>
          <a:p>
            <a:pPr algn="ctr"/>
            <a:r>
              <a:rPr lang="en-GB" b="1" dirty="0"/>
              <a:t>drones</a:t>
            </a:r>
          </a:p>
          <a:p>
            <a:pPr algn="ctr"/>
            <a:r>
              <a:rPr lang="en-GB" b="1" u="sng" dirty="0"/>
              <a:t>Big computation!</a:t>
            </a:r>
          </a:p>
        </p:txBody>
      </p:sp>
    </p:spTree>
    <p:extLst>
      <p:ext uri="{BB962C8B-B14F-4D97-AF65-F5344CB8AC3E}">
        <p14:creationId xmlns:p14="http://schemas.microsoft.com/office/powerpoint/2010/main" val="8885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3957006" y="193967"/>
            <a:ext cx="4278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Solutions to Study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D4A7BF4-7A7E-5B6F-15DC-73F0A39FE3A1}"/>
              </a:ext>
            </a:extLst>
          </p:cNvPr>
          <p:cNvGrpSpPr/>
          <p:nvPr/>
        </p:nvGrpSpPr>
        <p:grpSpPr>
          <a:xfrm>
            <a:off x="7020963" y="1416096"/>
            <a:ext cx="3807371" cy="2012904"/>
            <a:chOff x="7170545" y="1257630"/>
            <a:chExt cx="4522494" cy="2390980"/>
          </a:xfrm>
        </p:grpSpPr>
        <p:pic>
          <p:nvPicPr>
            <p:cNvPr id="10" name="Picture 2" descr="Stratumn - Zero-Knowledge Proof of Balance: a friendly ZKP demo">
              <a:extLst>
                <a:ext uri="{FF2B5EF4-FFF2-40B4-BE49-F238E27FC236}">
                  <a16:creationId xmlns:a16="http://schemas.microsoft.com/office/drawing/2014/main" id="{D21CCDEF-506F-193C-AA03-8490915E8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9" r="27500"/>
            <a:stretch/>
          </p:blipFill>
          <p:spPr bwMode="auto">
            <a:xfrm>
              <a:off x="7170545" y="1257630"/>
              <a:ext cx="4522494" cy="239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83D585F-559E-CDB5-4B9B-436BCDC02567}"/>
                </a:ext>
              </a:extLst>
            </p:cNvPr>
            <p:cNvSpPr txBox="1"/>
            <p:nvPr/>
          </p:nvSpPr>
          <p:spPr>
            <a:xfrm>
              <a:off x="8850443" y="192924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Bahnschrift" panose="020B0502040204020203" pitchFamily="34" charset="0"/>
                </a:rPr>
                <a:t>STARKs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201723-6CDB-2060-F430-0BF211539CFB}"/>
                </a:ext>
              </a:extLst>
            </p:cNvPr>
            <p:cNvSpPr txBox="1"/>
            <p:nvPr/>
          </p:nvSpPr>
          <p:spPr>
            <a:xfrm>
              <a:off x="7600945" y="3267996"/>
              <a:ext cx="3227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Better zero-knowledge schemes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2D28D30-724E-B919-DDEB-70B179E02F6B}"/>
              </a:ext>
            </a:extLst>
          </p:cNvPr>
          <p:cNvGrpSpPr/>
          <p:nvPr/>
        </p:nvGrpSpPr>
        <p:grpSpPr>
          <a:xfrm>
            <a:off x="6852696" y="4072539"/>
            <a:ext cx="4182004" cy="2216783"/>
            <a:chOff x="1613550" y="3809556"/>
            <a:chExt cx="4182004" cy="2216783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F5102C8-A91E-6A86-7968-59F7EB1EE1A5}"/>
                </a:ext>
              </a:extLst>
            </p:cNvPr>
            <p:cNvSpPr txBox="1"/>
            <p:nvPr/>
          </p:nvSpPr>
          <p:spPr>
            <a:xfrm>
              <a:off x="1886135" y="5657007"/>
              <a:ext cx="373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Readapting existing implementations</a:t>
              </a:r>
            </a:p>
          </p:txBody>
        </p:sp>
        <p:pic>
          <p:nvPicPr>
            <p:cNvPr id="13" name="Picture 4" descr="Logos of ZK-Rollup networks">
              <a:extLst>
                <a:ext uri="{FF2B5EF4-FFF2-40B4-BE49-F238E27FC236}">
                  <a16:creationId xmlns:a16="http://schemas.microsoft.com/office/drawing/2014/main" id="{E81A351B-CB4E-B351-03B5-E63B8D176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3" t="67487" r="23372" b="3446"/>
            <a:stretch/>
          </p:blipFill>
          <p:spPr bwMode="auto">
            <a:xfrm>
              <a:off x="3099979" y="4733281"/>
              <a:ext cx="2695575" cy="79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Logos of ZK-Rollup networks">
              <a:extLst>
                <a:ext uri="{FF2B5EF4-FFF2-40B4-BE49-F238E27FC236}">
                  <a16:creationId xmlns:a16="http://schemas.microsoft.com/office/drawing/2014/main" id="{7B55475E-3FE8-7D11-A05C-4D05B89593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85" t="39866" b="31915"/>
            <a:stretch/>
          </p:blipFill>
          <p:spPr bwMode="auto">
            <a:xfrm>
              <a:off x="1613550" y="3809556"/>
              <a:ext cx="2834217" cy="79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7EE53D4-853E-099A-644A-965617E00CD6}"/>
              </a:ext>
            </a:extLst>
          </p:cNvPr>
          <p:cNvGrpSpPr/>
          <p:nvPr/>
        </p:nvGrpSpPr>
        <p:grpSpPr>
          <a:xfrm>
            <a:off x="954185" y="1121364"/>
            <a:ext cx="2924175" cy="1959239"/>
            <a:chOff x="908538" y="1174442"/>
            <a:chExt cx="2924175" cy="195923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5E83099-A79F-B43D-39B4-B748AE4B57F5}"/>
                </a:ext>
              </a:extLst>
            </p:cNvPr>
            <p:cNvSpPr txBox="1"/>
            <p:nvPr/>
          </p:nvSpPr>
          <p:spPr>
            <a:xfrm>
              <a:off x="1233134" y="2764349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More efficient circuits</a:t>
              </a:r>
            </a:p>
          </p:txBody>
        </p:sp>
        <p:pic>
          <p:nvPicPr>
            <p:cNvPr id="7" name="Imagen 6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C12AFF70-2B74-21BF-8D83-DC0A8873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8" y="1174442"/>
              <a:ext cx="2924175" cy="1507424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19F9556-F1A0-5A57-E4F4-056925C44955}"/>
              </a:ext>
            </a:extLst>
          </p:cNvPr>
          <p:cNvGrpSpPr/>
          <p:nvPr/>
        </p:nvGrpSpPr>
        <p:grpSpPr>
          <a:xfrm>
            <a:off x="734495" y="3506171"/>
            <a:ext cx="3363554" cy="2779230"/>
            <a:chOff x="734495" y="3506171"/>
            <a:chExt cx="3363554" cy="277923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937B0CE-4503-57E9-08FF-32B55F61B9AB}"/>
                </a:ext>
              </a:extLst>
            </p:cNvPr>
            <p:cNvGrpSpPr/>
            <p:nvPr/>
          </p:nvGrpSpPr>
          <p:grpSpPr>
            <a:xfrm>
              <a:off x="734495" y="3506171"/>
              <a:ext cx="3363554" cy="2456064"/>
              <a:chOff x="7283083" y="3257031"/>
              <a:chExt cx="4487270" cy="3276600"/>
            </a:xfrm>
          </p:grpSpPr>
          <p:pic>
            <p:nvPicPr>
              <p:cNvPr id="15" name="Imagen 14" descr="Forma, Flecha&#10;&#10;Descripción generada automáticamente">
                <a:extLst>
                  <a:ext uri="{FF2B5EF4-FFF2-40B4-BE49-F238E27FC236}">
                    <a16:creationId xmlns:a16="http://schemas.microsoft.com/office/drawing/2014/main" id="{D0D96B46-EC00-B926-6EE8-82AA6D7C0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1" t="27222" r="6111" b="29167"/>
              <a:stretch/>
            </p:blipFill>
            <p:spPr>
              <a:xfrm>
                <a:off x="8165168" y="3257031"/>
                <a:ext cx="1380336" cy="685800"/>
              </a:xfrm>
              <a:prstGeom prst="rect">
                <a:avLst/>
              </a:prstGeom>
            </p:spPr>
          </p:pic>
          <p:pic>
            <p:nvPicPr>
              <p:cNvPr id="17" name="Imagen 16" descr="Forma, Flecha&#10;&#10;Descripción generada automáticamente">
                <a:extLst>
                  <a:ext uri="{FF2B5EF4-FFF2-40B4-BE49-F238E27FC236}">
                    <a16:creationId xmlns:a16="http://schemas.microsoft.com/office/drawing/2014/main" id="{6A5AE39E-261B-16E5-13A4-9E82181FD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1" t="27222" r="6111" b="29167"/>
              <a:stretch/>
            </p:blipFill>
            <p:spPr>
              <a:xfrm>
                <a:off x="7283083" y="4490521"/>
                <a:ext cx="1380336" cy="685800"/>
              </a:xfrm>
              <a:prstGeom prst="rect">
                <a:avLst/>
              </a:prstGeom>
            </p:spPr>
          </p:pic>
          <p:pic>
            <p:nvPicPr>
              <p:cNvPr id="18" name="Imagen 17" descr="Forma, Flecha&#10;&#10;Descripción generada automáticamente">
                <a:extLst>
                  <a:ext uri="{FF2B5EF4-FFF2-40B4-BE49-F238E27FC236}">
                    <a16:creationId xmlns:a16="http://schemas.microsoft.com/office/drawing/2014/main" id="{15A3274B-DE7E-96EA-EC0D-EA176A893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1" t="27222" r="6111" b="29167"/>
              <a:stretch/>
            </p:blipFill>
            <p:spPr>
              <a:xfrm>
                <a:off x="10113606" y="5176321"/>
                <a:ext cx="1380336" cy="685800"/>
              </a:xfrm>
              <a:prstGeom prst="rect">
                <a:avLst/>
              </a:prstGeom>
            </p:spPr>
          </p:pic>
          <p:pic>
            <p:nvPicPr>
              <p:cNvPr id="19" name="Imagen 18" descr="Forma, Flecha&#10;&#10;Descripción generada automáticamente">
                <a:extLst>
                  <a:ext uri="{FF2B5EF4-FFF2-40B4-BE49-F238E27FC236}">
                    <a16:creationId xmlns:a16="http://schemas.microsoft.com/office/drawing/2014/main" id="{B2DCB48D-D0EA-2685-661B-8CD4E3248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1" t="27222" r="6111" b="29167"/>
              <a:stretch/>
            </p:blipFill>
            <p:spPr>
              <a:xfrm>
                <a:off x="8147866" y="5847831"/>
                <a:ext cx="1380336" cy="685800"/>
              </a:xfrm>
              <a:prstGeom prst="rect">
                <a:avLst/>
              </a:prstGeom>
            </p:spPr>
          </p:pic>
          <p:pic>
            <p:nvPicPr>
              <p:cNvPr id="20" name="Imagen 19" descr="Forma, Flecha&#10;&#10;Descripción generada automáticamente">
                <a:extLst>
                  <a:ext uri="{FF2B5EF4-FFF2-40B4-BE49-F238E27FC236}">
                    <a16:creationId xmlns:a16="http://schemas.microsoft.com/office/drawing/2014/main" id="{6A0FBBAF-A1C7-7C87-A063-9834F1B67F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1" t="27222" r="6111" b="29167"/>
              <a:stretch/>
            </p:blipFill>
            <p:spPr>
              <a:xfrm>
                <a:off x="10390017" y="3790431"/>
                <a:ext cx="1380336" cy="685800"/>
              </a:xfrm>
              <a:prstGeom prst="rect">
                <a:avLst/>
              </a:prstGeom>
            </p:spPr>
          </p:pic>
          <p:cxnSp>
            <p:nvCxnSpPr>
              <p:cNvPr id="21" name="Conector recto de flecha 20">
                <a:extLst>
                  <a:ext uri="{FF2B5EF4-FFF2-40B4-BE49-F238E27FC236}">
                    <a16:creationId xmlns:a16="http://schemas.microsoft.com/office/drawing/2014/main" id="{6353F362-C0C4-BF1A-89B4-E8173E16A918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 flipV="1">
                <a:off x="8663419" y="4286024"/>
                <a:ext cx="1576446" cy="54739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F0403926-4FD6-C5BF-63EC-6A2E5DF88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0632" y="4009505"/>
                <a:ext cx="1209233" cy="116681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B92F763E-6DAE-AD5B-6BDF-5D10ABB64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0632" y="4475637"/>
                <a:ext cx="1347937" cy="135314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de flecha 23">
                <a:extLst>
                  <a:ext uri="{FF2B5EF4-FFF2-40B4-BE49-F238E27FC236}">
                    <a16:creationId xmlns:a16="http://schemas.microsoft.com/office/drawing/2014/main" id="{4F9509AF-6643-4856-812F-A67828ABBE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63622" y="4007124"/>
                <a:ext cx="399797" cy="45005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76739709-0C63-4A6E-F164-394077949298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 flipH="1">
                <a:off x="10803774" y="4559722"/>
                <a:ext cx="160199" cy="61659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5CF8835C-E12F-C066-E780-30D78F2B8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5582" y="5315025"/>
                <a:ext cx="349309" cy="58221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C389284B-4C5A-1290-5A45-A35339C55E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55336" y="4133331"/>
                <a:ext cx="25144" cy="157162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6C2F5343-2735-BF26-219C-C7D54493C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8357" y="3428021"/>
                <a:ext cx="0" cy="2762710"/>
              </a:xfrm>
              <a:prstGeom prst="lin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D93B4771-4FC3-4F13-4C16-795FA3842A2A}"/>
                  </a:ext>
                </a:extLst>
              </p:cNvPr>
              <p:cNvSpPr txBox="1"/>
              <p:nvPr/>
            </p:nvSpPr>
            <p:spPr>
              <a:xfrm>
                <a:off x="9878357" y="3326293"/>
                <a:ext cx="138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C00000"/>
                    </a:solidFill>
                  </a:rPr>
                  <a:t>SEPARATION</a:t>
                </a: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CCA78C7-2659-5304-498C-23A4927261F4}"/>
                </a:ext>
              </a:extLst>
            </p:cNvPr>
            <p:cNvSpPr txBox="1"/>
            <p:nvPr/>
          </p:nvSpPr>
          <p:spPr>
            <a:xfrm>
              <a:off x="2869461" y="5639070"/>
              <a:ext cx="891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Parallel</a:t>
              </a:r>
            </a:p>
            <a:p>
              <a:pPr algn="ctr"/>
              <a:r>
                <a:rPr lang="en-GB" b="1" dirty="0"/>
                <a:t>rollups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6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C7EB10B-F673-4D4C-B0DC-7440B3A7169B}"/>
              </a:ext>
            </a:extLst>
          </p:cNvPr>
          <p:cNvGrpSpPr/>
          <p:nvPr/>
        </p:nvGrpSpPr>
        <p:grpSpPr>
          <a:xfrm>
            <a:off x="4964486" y="2951960"/>
            <a:ext cx="2450238" cy="523220"/>
            <a:chOff x="4962617" y="3107871"/>
            <a:chExt cx="1633491" cy="351654"/>
          </a:xfrm>
        </p:grpSpPr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07134812-07D0-4204-8BF2-B374F23A3A0C}"/>
                </a:ext>
              </a:extLst>
            </p:cNvPr>
            <p:cNvCxnSpPr/>
            <p:nvPr/>
          </p:nvCxnSpPr>
          <p:spPr>
            <a:xfrm>
              <a:off x="4962617" y="3429000"/>
              <a:ext cx="1633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9D0D878-C782-462A-A258-68AA26B6B7B6}"/>
                </a:ext>
              </a:extLst>
            </p:cNvPr>
            <p:cNvSpPr txBox="1"/>
            <p:nvPr/>
          </p:nvSpPr>
          <p:spPr>
            <a:xfrm>
              <a:off x="5284993" y="3107871"/>
              <a:ext cx="988731" cy="35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Bahnschrift Condensed" panose="020B0502040204020203" pitchFamily="34" charset="0"/>
                </a:rPr>
                <a:t>Blockchain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6584DB-0421-42A7-B8A9-B6B9D8E93CA8}"/>
              </a:ext>
            </a:extLst>
          </p:cNvPr>
          <p:cNvSpPr txBox="1"/>
          <p:nvPr/>
        </p:nvSpPr>
        <p:spPr>
          <a:xfrm>
            <a:off x="4595682" y="3568610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Trustless</a:t>
            </a:r>
            <a:r>
              <a:rPr lang="en-GB" dirty="0"/>
              <a:t> and </a:t>
            </a:r>
            <a:r>
              <a:rPr lang="en-GB" b="1" dirty="0"/>
              <a:t>tamper-proof</a:t>
            </a:r>
            <a:r>
              <a:rPr lang="en-GB" dirty="0"/>
              <a:t> agreement between all nodes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4595682" y="193967"/>
            <a:ext cx="3000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Introduction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6B44234-1CFA-69C8-5044-4F0CB6481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31247" r="54019" b="31986"/>
          <a:stretch/>
        </p:blipFill>
        <p:spPr>
          <a:xfrm>
            <a:off x="480292" y="1649866"/>
            <a:ext cx="3600183" cy="3464643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61E18728-88A8-3ECD-5AAB-BB175019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5" t="30976" r="8787" b="32256"/>
          <a:stretch/>
        </p:blipFill>
        <p:spPr>
          <a:xfrm>
            <a:off x="8298735" y="1688128"/>
            <a:ext cx="3412973" cy="3388120"/>
          </a:xfrm>
          <a:prstGeom prst="rect">
            <a:avLst/>
          </a:prstGeom>
        </p:spPr>
      </p:pic>
      <p:pic>
        <p:nvPicPr>
          <p:cNvPr id="121" name="Imagen 120" descr="Forma, Flecha&#10;&#10;Descripción generada automáticamente">
            <a:extLst>
              <a:ext uri="{FF2B5EF4-FFF2-40B4-BE49-F238E27FC236}">
                <a16:creationId xmlns:a16="http://schemas.microsoft.com/office/drawing/2014/main" id="{68CBC62E-FCED-0046-2961-796B19165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47" y="3689624"/>
            <a:ext cx="3142695" cy="3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4654752" y="193967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Conclusions</a:t>
            </a:r>
          </a:p>
        </p:txBody>
      </p:sp>
      <p:pic>
        <p:nvPicPr>
          <p:cNvPr id="1026" name="Picture 2" descr="What is DeFi (Decentralized Finance) | Ledger">
            <a:extLst>
              <a:ext uri="{FF2B5EF4-FFF2-40B4-BE49-F238E27FC236}">
                <a16:creationId xmlns:a16="http://schemas.microsoft.com/office/drawing/2014/main" id="{4F128B58-3727-77DF-023C-27B31C3C4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6" r="32426"/>
          <a:stretch/>
        </p:blipFill>
        <p:spPr bwMode="auto">
          <a:xfrm>
            <a:off x="3158451" y="2455673"/>
            <a:ext cx="1927340" cy="194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DDBE4DD-7B33-37CB-C303-840BB9099B8D}"/>
              </a:ext>
            </a:extLst>
          </p:cNvPr>
          <p:cNvGrpSpPr/>
          <p:nvPr/>
        </p:nvGrpSpPr>
        <p:grpSpPr>
          <a:xfrm>
            <a:off x="6581404" y="2325669"/>
            <a:ext cx="2848361" cy="2079870"/>
            <a:chOff x="6096000" y="1080580"/>
            <a:chExt cx="4487270" cy="3276600"/>
          </a:xfrm>
        </p:grpSpPr>
        <p:pic>
          <p:nvPicPr>
            <p:cNvPr id="4" name="Imagen 3" descr="Forma, Flecha&#10;&#10;Descripción generada automáticamente">
              <a:extLst>
                <a:ext uri="{FF2B5EF4-FFF2-40B4-BE49-F238E27FC236}">
                  <a16:creationId xmlns:a16="http://schemas.microsoft.com/office/drawing/2014/main" id="{72F8B3FC-1690-1B20-2773-00A986884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1" t="27222" r="6111" b="29167"/>
            <a:stretch/>
          </p:blipFill>
          <p:spPr>
            <a:xfrm>
              <a:off x="6978085" y="1080580"/>
              <a:ext cx="1380336" cy="685800"/>
            </a:xfrm>
            <a:prstGeom prst="rect">
              <a:avLst/>
            </a:prstGeom>
          </p:spPr>
        </p:pic>
        <p:pic>
          <p:nvPicPr>
            <p:cNvPr id="5" name="Imagen 4" descr="Forma, Flecha&#10;&#10;Descripción generada automáticamente">
              <a:extLst>
                <a:ext uri="{FF2B5EF4-FFF2-40B4-BE49-F238E27FC236}">
                  <a16:creationId xmlns:a16="http://schemas.microsoft.com/office/drawing/2014/main" id="{D44AFA92-346D-DD5C-2E64-9CFE0A4F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1" t="27222" r="6111" b="29167"/>
            <a:stretch/>
          </p:blipFill>
          <p:spPr>
            <a:xfrm>
              <a:off x="6096000" y="2314070"/>
              <a:ext cx="1380336" cy="685800"/>
            </a:xfrm>
            <a:prstGeom prst="rect">
              <a:avLst/>
            </a:prstGeom>
          </p:spPr>
        </p:pic>
        <p:pic>
          <p:nvPicPr>
            <p:cNvPr id="6" name="Imagen 5" descr="Forma, Flecha&#10;&#10;Descripción generada automáticamente">
              <a:extLst>
                <a:ext uri="{FF2B5EF4-FFF2-40B4-BE49-F238E27FC236}">
                  <a16:creationId xmlns:a16="http://schemas.microsoft.com/office/drawing/2014/main" id="{DB724039-45C7-60FC-4267-3340B1CEB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1" t="27222" r="6111" b="29167"/>
            <a:stretch/>
          </p:blipFill>
          <p:spPr>
            <a:xfrm>
              <a:off x="8926523" y="2999870"/>
              <a:ext cx="1380336" cy="685800"/>
            </a:xfrm>
            <a:prstGeom prst="rect">
              <a:avLst/>
            </a:prstGeom>
          </p:spPr>
        </p:pic>
        <p:pic>
          <p:nvPicPr>
            <p:cNvPr id="7" name="Imagen 6" descr="Forma, Flecha&#10;&#10;Descripción generada automáticamente">
              <a:extLst>
                <a:ext uri="{FF2B5EF4-FFF2-40B4-BE49-F238E27FC236}">
                  <a16:creationId xmlns:a16="http://schemas.microsoft.com/office/drawing/2014/main" id="{AEE88E5C-1EF2-767E-1DD8-BBF9B02E1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1" t="27222" r="6111" b="29167"/>
            <a:stretch/>
          </p:blipFill>
          <p:spPr>
            <a:xfrm>
              <a:off x="6960783" y="3671380"/>
              <a:ext cx="1380336" cy="685800"/>
            </a:xfrm>
            <a:prstGeom prst="rect">
              <a:avLst/>
            </a:prstGeom>
          </p:spPr>
        </p:pic>
        <p:pic>
          <p:nvPicPr>
            <p:cNvPr id="8" name="Imagen 7" descr="Forma, Flecha&#10;&#10;Descripción generada automáticamente">
              <a:extLst>
                <a:ext uri="{FF2B5EF4-FFF2-40B4-BE49-F238E27FC236}">
                  <a16:creationId xmlns:a16="http://schemas.microsoft.com/office/drawing/2014/main" id="{91BEE001-2C84-FEE5-2541-193805756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1" t="27222" r="6111" b="29167"/>
            <a:stretch/>
          </p:blipFill>
          <p:spPr>
            <a:xfrm>
              <a:off x="9202934" y="1613980"/>
              <a:ext cx="1380336" cy="685800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57779D9-21A1-E1C6-C85D-D97A4F4EFFF1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7476336" y="2109573"/>
              <a:ext cx="1576446" cy="5473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351965F-89C3-24F6-B672-42F07946370A}"/>
                </a:ext>
              </a:extLst>
            </p:cNvPr>
            <p:cNvCxnSpPr>
              <a:cxnSpLocks/>
            </p:cNvCxnSpPr>
            <p:nvPr/>
          </p:nvCxnSpPr>
          <p:spPr>
            <a:xfrm>
              <a:off x="7843549" y="1833054"/>
              <a:ext cx="1209233" cy="11668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DDEC26D6-5602-3BDA-6B11-54D8E9A4E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3549" y="2299186"/>
              <a:ext cx="1347937" cy="13531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984F8F64-7D39-7F13-F626-96CB316E6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6539" y="1830673"/>
              <a:ext cx="399797" cy="4500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15005E7A-55ED-8505-E96F-4F11916BA763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9616691" y="2383271"/>
              <a:ext cx="160199" cy="61659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6501E53-6CF7-45A4-3704-6C60856F7237}"/>
                </a:ext>
              </a:extLst>
            </p:cNvPr>
            <p:cNvCxnSpPr>
              <a:cxnSpLocks/>
            </p:cNvCxnSpPr>
            <p:nvPr/>
          </p:nvCxnSpPr>
          <p:spPr>
            <a:xfrm>
              <a:off x="6748499" y="3138574"/>
              <a:ext cx="349309" cy="5822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C9F090D6-29A7-399F-8731-2AEDA78BA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8253" y="1956880"/>
              <a:ext cx="25144" cy="15716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33122D3-0607-062D-1424-164598F4C3EC}"/>
              </a:ext>
            </a:extLst>
          </p:cNvPr>
          <p:cNvSpPr/>
          <p:nvPr/>
        </p:nvSpPr>
        <p:spPr>
          <a:xfrm>
            <a:off x="5425936" y="3277753"/>
            <a:ext cx="856253" cy="305706"/>
          </a:xfrm>
          <a:prstGeom prst="rightArrow">
            <a:avLst>
              <a:gd name="adj1" fmla="val 50000"/>
              <a:gd name="adj2" fmla="val 412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B758342-3B89-D619-F698-7A4F5B2EA0CD}"/>
              </a:ext>
            </a:extLst>
          </p:cNvPr>
          <p:cNvSpPr txBox="1"/>
          <p:nvPr/>
        </p:nvSpPr>
        <p:spPr>
          <a:xfrm>
            <a:off x="520276" y="2897635"/>
            <a:ext cx="2405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security guarantees</a:t>
            </a:r>
          </a:p>
          <a:p>
            <a:pPr algn="ctr"/>
            <a:r>
              <a:rPr lang="en-GB" b="1" dirty="0"/>
              <a:t>~20 TPS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0F0868-43B3-0503-410F-0002771D6586}"/>
              </a:ext>
            </a:extLst>
          </p:cNvPr>
          <p:cNvSpPr txBox="1"/>
          <p:nvPr/>
        </p:nvSpPr>
        <p:spPr>
          <a:xfrm>
            <a:off x="9525075" y="2881913"/>
            <a:ext cx="211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Potential application</a:t>
            </a:r>
          </a:p>
          <a:p>
            <a:pPr algn="ctr"/>
            <a:r>
              <a:rPr lang="en-GB" b="1" dirty="0"/>
              <a:t>&gt;&gt;20 TPS</a:t>
            </a:r>
          </a:p>
        </p:txBody>
      </p:sp>
    </p:spTree>
    <p:extLst>
      <p:ext uri="{BB962C8B-B14F-4D97-AF65-F5344CB8AC3E}">
        <p14:creationId xmlns:p14="http://schemas.microsoft.com/office/powerpoint/2010/main" val="32624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4654752" y="193967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Conclusions</a:t>
            </a:r>
          </a:p>
        </p:txBody>
      </p:sp>
      <p:pic>
        <p:nvPicPr>
          <p:cNvPr id="25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237F89C0-AB44-5DEA-82CA-8CB2388F1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r="28172"/>
          <a:stretch/>
        </p:blipFill>
        <p:spPr bwMode="auto">
          <a:xfrm>
            <a:off x="1118750" y="1991815"/>
            <a:ext cx="3559947" cy="195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Smart contracts - Free business and finance icons">
            <a:extLst>
              <a:ext uri="{FF2B5EF4-FFF2-40B4-BE49-F238E27FC236}">
                <a16:creationId xmlns:a16="http://schemas.microsoft.com/office/drawing/2014/main" id="{5964E563-5355-1836-4616-6B48BAE2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53" y="2754820"/>
            <a:ext cx="695483" cy="695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72F0618-3A89-BED9-E5FF-0B801F2BCB07}"/>
              </a:ext>
            </a:extLst>
          </p:cNvPr>
          <p:cNvSpPr txBox="1"/>
          <p:nvPr/>
        </p:nvSpPr>
        <p:spPr>
          <a:xfrm>
            <a:off x="905196" y="1622483"/>
            <a:ext cx="39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Scaling solution: </a:t>
            </a:r>
            <a:r>
              <a:rPr lang="en-GB" b="1" dirty="0"/>
              <a:t>zero-knowledge rollups</a:t>
            </a:r>
            <a:endParaRPr lang="en-GB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C40187F-9619-8913-CFA1-4054ED05C020}"/>
              </a:ext>
            </a:extLst>
          </p:cNvPr>
          <p:cNvCxnSpPr/>
          <p:nvPr/>
        </p:nvCxnSpPr>
        <p:spPr>
          <a:xfrm>
            <a:off x="5379868" y="2689934"/>
            <a:ext cx="147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90825C7-7C02-2BFA-AF50-0C9D84091CD0}"/>
              </a:ext>
            </a:extLst>
          </p:cNvPr>
          <p:cNvSpPr txBox="1"/>
          <p:nvPr/>
        </p:nvSpPr>
        <p:spPr>
          <a:xfrm>
            <a:off x="7513305" y="2335991"/>
            <a:ext cx="2592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18.67x</a:t>
            </a:r>
            <a:r>
              <a:rPr lang="en-GB" sz="2000" b="1" dirty="0"/>
              <a:t> COMPRESSION</a:t>
            </a:r>
          </a:p>
          <a:p>
            <a:pPr algn="ctr"/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60x – 140x </a:t>
            </a:r>
            <a:r>
              <a:rPr lang="en-GB" sz="2000" b="1" dirty="0"/>
              <a:t>TPS</a:t>
            </a:r>
          </a:p>
        </p:txBody>
      </p:sp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04F31C52-487A-1451-49DC-23771226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41" y="4056604"/>
            <a:ext cx="1804965" cy="18049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EB99F19F-8A71-5B27-94AF-0FE53D198C5D}"/>
              </a:ext>
            </a:extLst>
          </p:cNvPr>
          <p:cNvSpPr txBox="1"/>
          <p:nvPr/>
        </p:nvSpPr>
        <p:spPr>
          <a:xfrm>
            <a:off x="1710665" y="5832371"/>
            <a:ext cx="151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Verifying data</a:t>
            </a:r>
          </a:p>
          <a:p>
            <a:pPr algn="ctr"/>
            <a:r>
              <a:rPr lang="en-GB" b="1" dirty="0"/>
              <a:t>availability</a:t>
            </a:r>
          </a:p>
        </p:txBody>
      </p:sp>
      <p:pic>
        <p:nvPicPr>
          <p:cNvPr id="31" name="Gráfico 30" descr="Cmd (terminal) con relleno sólido">
            <a:extLst>
              <a:ext uri="{FF2B5EF4-FFF2-40B4-BE49-F238E27FC236}">
                <a16:creationId xmlns:a16="http://schemas.microsoft.com/office/drawing/2014/main" id="{56D2AE2D-ABD7-DD25-15F7-5EC4F5292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124" y="4114806"/>
            <a:ext cx="1804964" cy="1804964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C4C9B55-9873-68FD-279C-436E708C0660}"/>
              </a:ext>
            </a:extLst>
          </p:cNvPr>
          <p:cNvSpPr txBox="1"/>
          <p:nvPr/>
        </p:nvSpPr>
        <p:spPr>
          <a:xfrm>
            <a:off x="5258561" y="5832371"/>
            <a:ext cx="1795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Verifying general</a:t>
            </a:r>
          </a:p>
          <a:p>
            <a:pPr algn="ctr"/>
            <a:r>
              <a:rPr lang="en-GB" b="1" dirty="0"/>
              <a:t>computation</a:t>
            </a:r>
          </a:p>
        </p:txBody>
      </p:sp>
      <p:pic>
        <p:nvPicPr>
          <p:cNvPr id="33" name="Imagen 32" descr="Forma, Flecha&#10;&#10;Descripción generada automáticamente">
            <a:extLst>
              <a:ext uri="{FF2B5EF4-FFF2-40B4-BE49-F238E27FC236}">
                <a16:creationId xmlns:a16="http://schemas.microsoft.com/office/drawing/2014/main" id="{184A2F32-FA1F-7F7D-94AA-630C86DD4E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7" b="26411"/>
          <a:stretch/>
        </p:blipFill>
        <p:spPr>
          <a:xfrm>
            <a:off x="8314502" y="4526214"/>
            <a:ext cx="2750214" cy="1306157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FE509894-AEE5-59AC-A039-B52933900017}"/>
              </a:ext>
            </a:extLst>
          </p:cNvPr>
          <p:cNvSpPr txBox="1"/>
          <p:nvPr/>
        </p:nvSpPr>
        <p:spPr>
          <a:xfrm>
            <a:off x="8874322" y="5832371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Embedding the</a:t>
            </a:r>
          </a:p>
          <a:p>
            <a:pPr algn="ctr"/>
            <a:r>
              <a:rPr lang="en-GB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157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1D06F02-895E-4E20-BFBB-0F353E207291}"/>
              </a:ext>
            </a:extLst>
          </p:cNvPr>
          <p:cNvSpPr txBox="1"/>
          <p:nvPr/>
        </p:nvSpPr>
        <p:spPr>
          <a:xfrm>
            <a:off x="2760664" y="193965"/>
            <a:ext cx="667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Scalability Solutions: Rollups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11FB40BE-5FFA-E32F-1F2C-C77E613A5F9E}"/>
              </a:ext>
            </a:extLst>
          </p:cNvPr>
          <p:cNvSpPr txBox="1">
            <a:spLocks/>
          </p:cNvSpPr>
          <p:nvPr/>
        </p:nvSpPr>
        <p:spPr>
          <a:xfrm>
            <a:off x="4608943" y="1064102"/>
            <a:ext cx="2974114" cy="523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EVM is Turing complete</a:t>
            </a:r>
          </a:p>
        </p:txBody>
      </p:sp>
      <p:pic>
        <p:nvPicPr>
          <p:cNvPr id="23" name="Imagen 2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4213C16-DBA6-9475-2E18-9F29B3369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67" y="3840781"/>
            <a:ext cx="2753461" cy="686832"/>
          </a:xfrm>
          <a:prstGeom prst="rect">
            <a:avLst/>
          </a:prstGeom>
        </p:spPr>
      </p:pic>
      <p:pic>
        <p:nvPicPr>
          <p:cNvPr id="1036" name="Picture 12" descr="Smart contracts - Free business and finance icons">
            <a:extLst>
              <a:ext uri="{FF2B5EF4-FFF2-40B4-BE49-F238E27FC236}">
                <a16:creationId xmlns:a16="http://schemas.microsoft.com/office/drawing/2014/main" id="{6E23A767-E476-8836-1AD6-982C55DB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23" y="1785635"/>
            <a:ext cx="1899948" cy="18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0573B187-013F-8443-111A-3D57A74AE3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1334" y="4542276"/>
            <a:ext cx="1266285" cy="12369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2F887E5C-531C-F11F-019E-289916296883}"/>
              </a:ext>
            </a:extLst>
          </p:cNvPr>
          <p:cNvCxnSpPr>
            <a:cxnSpLocks/>
          </p:cNvCxnSpPr>
          <p:nvPr/>
        </p:nvCxnSpPr>
        <p:spPr>
          <a:xfrm rot="5400000">
            <a:off x="4846426" y="4544322"/>
            <a:ext cx="1266287" cy="12328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68553CB-E966-1C7F-A145-C557C1B824D3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095997" y="4527613"/>
            <a:ext cx="1" cy="126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40924C8-B03E-BA69-49B3-02BC5A0C1866}"/>
              </a:ext>
            </a:extLst>
          </p:cNvPr>
          <p:cNvSpPr txBox="1"/>
          <p:nvPr/>
        </p:nvSpPr>
        <p:spPr>
          <a:xfrm>
            <a:off x="5797788" y="5818429"/>
            <a:ext cx="6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Slow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239FBCB-DA83-854B-2F2A-A59B12510585}"/>
              </a:ext>
            </a:extLst>
          </p:cNvPr>
          <p:cNvSpPr txBox="1"/>
          <p:nvPr/>
        </p:nvSpPr>
        <p:spPr>
          <a:xfrm>
            <a:off x="4276566" y="5818429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Congested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88C72E8-03CA-343F-B723-62897D613F31}"/>
              </a:ext>
            </a:extLst>
          </p:cNvPr>
          <p:cNvSpPr txBox="1"/>
          <p:nvPr/>
        </p:nvSpPr>
        <p:spPr>
          <a:xfrm>
            <a:off x="6775271" y="5821090"/>
            <a:ext cx="111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Expensive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4F984B7F-CCDA-85C7-3D6B-32E7F50B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5379" y="1784961"/>
            <a:ext cx="2015231" cy="523082"/>
          </a:xfrm>
        </p:spPr>
        <p:txBody>
          <a:bodyPr/>
          <a:lstStyle/>
          <a:p>
            <a:pPr algn="ctr"/>
            <a:r>
              <a:rPr lang="en-GB" u="sng" dirty="0">
                <a:latin typeface="Bahnschrift Condensed" panose="020B0502040204020203" pitchFamily="34" charset="0"/>
              </a:rPr>
              <a:t>Optimistic Rollups</a:t>
            </a:r>
          </a:p>
        </p:txBody>
      </p:sp>
      <p:sp>
        <p:nvSpPr>
          <p:cNvPr id="48" name="Marcador de texto 4">
            <a:extLst>
              <a:ext uri="{FF2B5EF4-FFF2-40B4-BE49-F238E27FC236}">
                <a16:creationId xmlns:a16="http://schemas.microsoft.com/office/drawing/2014/main" id="{9F8C3470-D719-F9C9-5246-5EAFCED2C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1390" y="1784961"/>
            <a:ext cx="2656502" cy="523083"/>
          </a:xfrm>
        </p:spPr>
        <p:txBody>
          <a:bodyPr/>
          <a:lstStyle/>
          <a:p>
            <a:pPr algn="ctr"/>
            <a:r>
              <a:rPr lang="en-GB" u="sng" dirty="0">
                <a:latin typeface="Bahnschrift Condensed" panose="020B0502040204020203" pitchFamily="34" charset="0"/>
              </a:rPr>
              <a:t>Zero-Knowledge Rollups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5A99729-B26C-AE28-C2D5-B0255DCDF07D}"/>
              </a:ext>
            </a:extLst>
          </p:cNvPr>
          <p:cNvSpPr txBox="1"/>
          <p:nvPr/>
        </p:nvSpPr>
        <p:spPr>
          <a:xfrm>
            <a:off x="8765619" y="2308043"/>
            <a:ext cx="301475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Rely on </a:t>
            </a:r>
            <a:r>
              <a:rPr lang="en-GB" b="1" dirty="0"/>
              <a:t>fraud proofs: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Transactions assumed valid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Can claim against it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Chain can be reverted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5545A9C-2274-DCA7-B722-E54DD31F8062}"/>
              </a:ext>
            </a:extLst>
          </p:cNvPr>
          <p:cNvSpPr txBox="1"/>
          <p:nvPr/>
        </p:nvSpPr>
        <p:spPr>
          <a:xfrm>
            <a:off x="493414" y="2308043"/>
            <a:ext cx="349245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Rely on </a:t>
            </a:r>
            <a:r>
              <a:rPr lang="en-GB" b="1" dirty="0"/>
              <a:t>zero-knowledge proofs: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Proof of valid transaction batch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Hard to compute, fast to verify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&gt;"/>
            </a:pPr>
            <a:r>
              <a:rPr lang="en-GB" dirty="0"/>
              <a:t>Faster finality: verified on chain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34812E3D-E985-C545-EA24-364AEE957108}"/>
              </a:ext>
            </a:extLst>
          </p:cNvPr>
          <p:cNvCxnSpPr>
            <a:cxnSpLocks/>
          </p:cNvCxnSpPr>
          <p:nvPr/>
        </p:nvCxnSpPr>
        <p:spPr>
          <a:xfrm flipH="1">
            <a:off x="2239640" y="4184197"/>
            <a:ext cx="1" cy="126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F8A5BE9C-3ED8-4452-0E9E-8B8B4D25378C}"/>
              </a:ext>
            </a:extLst>
          </p:cNvPr>
          <p:cNvCxnSpPr>
            <a:cxnSpLocks/>
          </p:cNvCxnSpPr>
          <p:nvPr/>
        </p:nvCxnSpPr>
        <p:spPr>
          <a:xfrm flipH="1">
            <a:off x="10272993" y="4184197"/>
            <a:ext cx="1" cy="126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028C88BD-98B7-A174-BBBF-D991DDC176A4}"/>
              </a:ext>
            </a:extLst>
          </p:cNvPr>
          <p:cNvSpPr txBox="1">
            <a:spLocks/>
          </p:cNvSpPr>
          <p:nvPr/>
        </p:nvSpPr>
        <p:spPr>
          <a:xfrm>
            <a:off x="9265377" y="5364046"/>
            <a:ext cx="2015231" cy="523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0" dirty="0">
                <a:latin typeface="Bahnschrift Condensed" panose="020B0502040204020203" pitchFamily="34" charset="0"/>
              </a:rPr>
              <a:t>Security concerns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D1C20910-1820-B740-3AEB-2B32B66B22E8}"/>
              </a:ext>
            </a:extLst>
          </p:cNvPr>
          <p:cNvSpPr txBox="1">
            <a:spLocks/>
          </p:cNvSpPr>
          <p:nvPr/>
        </p:nvSpPr>
        <p:spPr>
          <a:xfrm>
            <a:off x="1156281" y="5364046"/>
            <a:ext cx="2160474" cy="523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0" dirty="0">
                <a:latin typeface="Bahnschrift Condensed" panose="020B0502040204020203" pitchFamily="34" charset="0"/>
              </a:rPr>
              <a:t>Under development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FE1E4AF-A857-9914-3054-5F7D7F47A6DA}"/>
              </a:ext>
            </a:extLst>
          </p:cNvPr>
          <p:cNvSpPr txBox="1"/>
          <p:nvPr/>
        </p:nvSpPr>
        <p:spPr>
          <a:xfrm>
            <a:off x="4650729" y="629470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L1 = Security &amp; Consensus</a:t>
            </a:r>
          </a:p>
        </p:txBody>
      </p:sp>
    </p:spTree>
    <p:extLst>
      <p:ext uri="{BB962C8B-B14F-4D97-AF65-F5344CB8AC3E}">
        <p14:creationId xmlns:p14="http://schemas.microsoft.com/office/powerpoint/2010/main" val="18533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45" grpId="0"/>
      <p:bldP spid="46" grpId="0"/>
      <p:bldP spid="47" grpId="0" build="p"/>
      <p:bldP spid="48" grpId="0" build="p"/>
      <p:bldP spid="49" grpId="0"/>
      <p:bldP spid="50" grpId="0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E716A4-557C-43FB-A1E2-1213B1913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618" y="1413179"/>
            <a:ext cx="5230957" cy="68890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000" b="0" dirty="0"/>
              <a:t>Properties:</a:t>
            </a:r>
          </a:p>
          <a:p>
            <a:pPr algn="ctr">
              <a:lnSpc>
                <a:spcPct val="120000"/>
              </a:lnSpc>
            </a:pPr>
            <a:r>
              <a:rPr lang="en-GB" sz="2000" dirty="0"/>
              <a:t>Zero-Knowledge</a:t>
            </a:r>
            <a:r>
              <a:rPr lang="en-GB" sz="2000" b="0" dirty="0"/>
              <a:t>, </a:t>
            </a:r>
            <a:r>
              <a:rPr lang="en-GB" sz="2000" dirty="0"/>
              <a:t>Completeness</a:t>
            </a:r>
            <a:r>
              <a:rPr lang="en-GB" sz="2000" b="0" dirty="0"/>
              <a:t>, </a:t>
            </a:r>
            <a:r>
              <a:rPr lang="en-GB" sz="2000" dirty="0"/>
              <a:t>Soundness</a:t>
            </a:r>
          </a:p>
        </p:txBody>
      </p:sp>
      <p:pic>
        <p:nvPicPr>
          <p:cNvPr id="7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67F67A03-F879-41BB-91CA-958D09BD95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24416"/>
          <a:stretch/>
        </p:blipFill>
        <p:spPr bwMode="auto">
          <a:xfrm>
            <a:off x="7107609" y="2335930"/>
            <a:ext cx="4079372" cy="195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54CD54FA-87BF-44F7-8574-EBE2396F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28275"/>
              </p:ext>
            </p:extLst>
          </p:nvPr>
        </p:nvGraphicFramePr>
        <p:xfrm>
          <a:off x="843249" y="2335930"/>
          <a:ext cx="4976093" cy="33629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9875">
                  <a:extLst>
                    <a:ext uri="{9D8B030D-6E8A-4147-A177-3AD203B41FA5}">
                      <a16:colId xmlns:a16="http://schemas.microsoft.com/office/drawing/2014/main" val="2918591812"/>
                    </a:ext>
                  </a:extLst>
                </a:gridCol>
                <a:gridCol w="1339272">
                  <a:extLst>
                    <a:ext uri="{9D8B030D-6E8A-4147-A177-3AD203B41FA5}">
                      <a16:colId xmlns:a16="http://schemas.microsoft.com/office/drawing/2014/main" val="1612614771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75610799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1023004250"/>
                    </a:ext>
                  </a:extLst>
                </a:gridCol>
              </a:tblGrid>
              <a:tr h="544593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zk</a:t>
                      </a:r>
                      <a:r>
                        <a:rPr lang="en-GB" sz="1600" dirty="0"/>
                        <a:t>-SNARK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zk</a:t>
                      </a:r>
                      <a:r>
                        <a:rPr lang="en-GB" sz="1600" dirty="0"/>
                        <a:t>-STARK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Bulletproofs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50640"/>
                  </a:ext>
                </a:extLst>
              </a:tr>
              <a:tr h="54459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Proving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Quasilinear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Quasilinear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885653"/>
                  </a:ext>
                </a:extLst>
              </a:tr>
              <a:tr h="54459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Verifying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Polylogarithmic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46444"/>
                  </a:ext>
                </a:extLst>
              </a:tr>
              <a:tr h="54459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Proof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Polylogarithmic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Logarithmic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6013"/>
                  </a:ext>
                </a:extLst>
              </a:tr>
              <a:tr h="59227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Trusted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25364"/>
                  </a:ext>
                </a:extLst>
              </a:tr>
              <a:tr h="59227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Quantum 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749560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471463C5-104D-4B74-BD8F-447404C9D769}"/>
              </a:ext>
            </a:extLst>
          </p:cNvPr>
          <p:cNvSpPr txBox="1"/>
          <p:nvPr/>
        </p:nvSpPr>
        <p:spPr>
          <a:xfrm>
            <a:off x="3288083" y="190652"/>
            <a:ext cx="541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Zero-Knowledge Proofs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8BD410-447B-483F-A374-B25F37127CB6}"/>
              </a:ext>
            </a:extLst>
          </p:cNvPr>
          <p:cNvSpPr txBox="1"/>
          <p:nvPr/>
        </p:nvSpPr>
        <p:spPr>
          <a:xfrm>
            <a:off x="6935343" y="1363417"/>
            <a:ext cx="44239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 b="0" dirty="0"/>
              <a:t>Proof of </a:t>
            </a:r>
            <a:r>
              <a:rPr lang="en-GB" sz="2000" b="1" dirty="0"/>
              <a:t>valid</a:t>
            </a:r>
            <a:r>
              <a:rPr lang="en-GB" sz="2000" dirty="0"/>
              <a:t> state transition</a:t>
            </a:r>
            <a:endParaRPr lang="en-GB" sz="2000" b="0" dirty="0"/>
          </a:p>
          <a:p>
            <a:pPr algn="ctr">
              <a:lnSpc>
                <a:spcPct val="120000"/>
              </a:lnSpc>
            </a:pPr>
            <a:r>
              <a:rPr lang="en-GB" sz="2000" b="0" dirty="0"/>
              <a:t>ZK Rollup: smart contract acts as </a:t>
            </a:r>
            <a:r>
              <a:rPr lang="en-GB" sz="2000" b="1" dirty="0"/>
              <a:t>verifier</a:t>
            </a:r>
          </a:p>
          <a:p>
            <a:pPr algn="ctr">
              <a:lnSpc>
                <a:spcPct val="120000"/>
              </a:lnSpc>
            </a:pPr>
            <a:endParaRPr lang="en-GB" sz="2000" b="0" dirty="0"/>
          </a:p>
          <a:p>
            <a:endParaRPr lang="en-GB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27C7CF-89E4-B992-DEFA-7C51FC2EB6F1}"/>
              </a:ext>
            </a:extLst>
          </p:cNvPr>
          <p:cNvCxnSpPr>
            <a:cxnSpLocks/>
          </p:cNvCxnSpPr>
          <p:nvPr/>
        </p:nvCxnSpPr>
        <p:spPr>
          <a:xfrm>
            <a:off x="6095999" y="1385462"/>
            <a:ext cx="1" cy="4922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654BE1-0CA0-4F41-D4FF-657F6662B5E2}"/>
              </a:ext>
            </a:extLst>
          </p:cNvPr>
          <p:cNvSpPr txBox="1"/>
          <p:nvPr/>
        </p:nvSpPr>
        <p:spPr>
          <a:xfrm>
            <a:off x="7330978" y="4529356"/>
            <a:ext cx="3632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GB" sz="2000" b="1" dirty="0"/>
              <a:t>- Validity: </a:t>
            </a:r>
            <a:r>
              <a:rPr lang="en-GB" sz="2000" dirty="0"/>
              <a:t>proof of computation</a:t>
            </a:r>
          </a:p>
          <a:p>
            <a:pPr algn="just">
              <a:lnSpc>
                <a:spcPct val="120000"/>
              </a:lnSpc>
            </a:pPr>
            <a:r>
              <a:rPr lang="en-GB" sz="2000" b="1" dirty="0"/>
              <a:t>- Validium: </a:t>
            </a:r>
            <a:r>
              <a:rPr lang="en-GB" sz="2000" dirty="0"/>
              <a:t>proof of computation and proof of knowledge</a:t>
            </a:r>
            <a:endParaRPr lang="en-GB" sz="2000" b="1" dirty="0"/>
          </a:p>
          <a:p>
            <a:endParaRPr lang="en-GB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C8E0122-C710-2DA8-2D18-FA9F20422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99" y="5827918"/>
            <a:ext cx="698211" cy="6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3141347" y="193967"/>
            <a:ext cx="5909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Generating SNARK Proofs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6D5FC2-029B-E898-4065-2C648808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78" y="1811674"/>
            <a:ext cx="3189823" cy="13614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C364FF-C1BA-A682-D7A3-C8486914D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2" r="3788"/>
          <a:stretch/>
        </p:blipFill>
        <p:spPr bwMode="auto">
          <a:xfrm>
            <a:off x="4474724" y="1780336"/>
            <a:ext cx="2807854" cy="12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CA4568EF-5C26-87C0-90F3-8EE275BC5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8" b="16364"/>
          <a:stretch/>
        </p:blipFill>
        <p:spPr>
          <a:xfrm>
            <a:off x="-38903" y="1069280"/>
            <a:ext cx="3528780" cy="3344758"/>
          </a:xfrm>
          <a:prstGeom prst="rect">
            <a:avLst/>
          </a:prstGeom>
        </p:spPr>
      </p:pic>
      <p:pic>
        <p:nvPicPr>
          <p:cNvPr id="10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464A8C57-025C-9A71-9C40-15E10C05F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11269" r="54393" b="11728"/>
          <a:stretch/>
        </p:blipFill>
        <p:spPr bwMode="auto">
          <a:xfrm>
            <a:off x="1110099" y="4280312"/>
            <a:ext cx="1907910" cy="1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0E1C6CD3-0271-28E0-0C30-B611C82E0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5" t="5284" r="26119" b="10865"/>
          <a:stretch/>
        </p:blipFill>
        <p:spPr bwMode="auto">
          <a:xfrm>
            <a:off x="9147518" y="4114437"/>
            <a:ext cx="2048430" cy="20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F8C9CC1B-98A0-98E6-E34D-CC37F427D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5" t="45784" r="45956" b="41529"/>
          <a:stretch/>
        </p:blipFill>
        <p:spPr bwMode="auto">
          <a:xfrm>
            <a:off x="3018009" y="5077792"/>
            <a:ext cx="1984884" cy="3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78D6E080-769E-BA9E-2A20-812124D20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5" t="45784" r="45956" b="41529"/>
          <a:stretch/>
        </p:blipFill>
        <p:spPr bwMode="auto">
          <a:xfrm>
            <a:off x="3325200" y="2308322"/>
            <a:ext cx="1041148" cy="3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545CA31C-BFA2-32C0-F1CB-8C68A8ADE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5" t="45784" r="45956" b="41529"/>
          <a:stretch/>
        </p:blipFill>
        <p:spPr bwMode="auto">
          <a:xfrm>
            <a:off x="7390954" y="2306781"/>
            <a:ext cx="1041148" cy="3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75A08EA-01D9-B2CE-723E-2850D8848960}"/>
              </a:ext>
            </a:extLst>
          </p:cNvPr>
          <p:cNvSpPr txBox="1"/>
          <p:nvPr/>
        </p:nvSpPr>
        <p:spPr>
          <a:xfrm>
            <a:off x="5002893" y="4878664"/>
            <a:ext cx="2193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Bahnschrift" panose="020B0502040204020203" pitchFamily="34" charset="0"/>
              </a:rPr>
              <a:t>Witness</a:t>
            </a:r>
          </a:p>
        </p:txBody>
      </p:sp>
      <p:pic>
        <p:nvPicPr>
          <p:cNvPr id="21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52967767-0A23-F800-BB92-579160D7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5" t="45784" r="45956" b="41529"/>
          <a:stretch/>
        </p:blipFill>
        <p:spPr bwMode="auto">
          <a:xfrm>
            <a:off x="7162634" y="5077792"/>
            <a:ext cx="1984884" cy="3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208133-46EC-E548-C7F8-069A43785662}"/>
              </a:ext>
            </a:extLst>
          </p:cNvPr>
          <p:cNvSpPr txBox="1"/>
          <p:nvPr/>
        </p:nvSpPr>
        <p:spPr>
          <a:xfrm>
            <a:off x="3505777" y="485663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C3546F-D401-F39B-FEA7-C40502473CCF}"/>
              </a:ext>
            </a:extLst>
          </p:cNvPr>
          <p:cNvSpPr txBox="1"/>
          <p:nvPr/>
        </p:nvSpPr>
        <p:spPr>
          <a:xfrm>
            <a:off x="7521752" y="4856636"/>
            <a:ext cx="968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Trusted</a:t>
            </a:r>
          </a:p>
          <a:p>
            <a:pPr algn="ctr"/>
            <a:endParaRPr lang="en-GB" sz="1400" dirty="0"/>
          </a:p>
          <a:p>
            <a:pPr algn="ctr"/>
            <a:r>
              <a:rPr lang="en-GB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82185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3618501" y="193967"/>
            <a:ext cx="4955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The </a:t>
            </a:r>
            <a:r>
              <a:rPr lang="en-GB" sz="4400" b="1" i="1" dirty="0" err="1">
                <a:latin typeface="+mj-lt"/>
              </a:rPr>
              <a:t>circom</a:t>
            </a:r>
            <a:r>
              <a:rPr lang="en-GB" sz="4400" dirty="0">
                <a:latin typeface="+mj-lt"/>
              </a:rPr>
              <a:t> Language</a:t>
            </a:r>
          </a:p>
        </p:txBody>
      </p:sp>
      <p:pic>
        <p:nvPicPr>
          <p:cNvPr id="19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545CA31C-BFA2-32C0-F1CB-8C68A8ADE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5" t="45784" r="45956" b="41529"/>
          <a:stretch/>
        </p:blipFill>
        <p:spPr bwMode="auto">
          <a:xfrm>
            <a:off x="3280682" y="3210276"/>
            <a:ext cx="1041148" cy="3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E607F3DE-0BF6-84A3-83C9-58CC670CC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0" t="25742" r="14102" b="20924"/>
          <a:stretch/>
        </p:blipFill>
        <p:spPr>
          <a:xfrm>
            <a:off x="746541" y="2313055"/>
            <a:ext cx="2517987" cy="2536824"/>
          </a:xfrm>
          <a:prstGeom prst="rect">
            <a:avLst/>
          </a:prstGeom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B45788DE-F2C3-F132-5904-2B1AA07AD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 b="15564"/>
          <a:stretch/>
        </p:blipFill>
        <p:spPr>
          <a:xfrm>
            <a:off x="4134501" y="2200608"/>
            <a:ext cx="3922997" cy="2456784"/>
          </a:xfrm>
          <a:prstGeom prst="rect">
            <a:avLst/>
          </a:prstGeom>
        </p:spPr>
      </p:pic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18DC81D0-2356-8A61-4475-F3F8C96422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8" b="7595"/>
          <a:stretch/>
        </p:blipFill>
        <p:spPr>
          <a:xfrm>
            <a:off x="8321783" y="3811464"/>
            <a:ext cx="3191552" cy="2852569"/>
          </a:xfrm>
          <a:prstGeom prst="rect">
            <a:avLst/>
          </a:prstGeom>
        </p:spPr>
      </p:pic>
      <p:pic>
        <p:nvPicPr>
          <p:cNvPr id="29" name="Imagen 2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5F3EAC2-8607-0AA7-4112-EDE484390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15181" r="2393" b="9703"/>
          <a:stretch/>
        </p:blipFill>
        <p:spPr>
          <a:xfrm>
            <a:off x="8354090" y="1103891"/>
            <a:ext cx="3227641" cy="2945881"/>
          </a:xfrm>
          <a:prstGeom prst="rect">
            <a:avLst/>
          </a:prstGeom>
        </p:spPr>
      </p:pic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4E3015E-A4FF-1899-A5A5-8B5FC88FB273}"/>
              </a:ext>
            </a:extLst>
          </p:cNvPr>
          <p:cNvCxnSpPr>
            <a:cxnSpLocks/>
          </p:cNvCxnSpPr>
          <p:nvPr/>
        </p:nvCxnSpPr>
        <p:spPr>
          <a:xfrm rot="10800000">
            <a:off x="7748594" y="367098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44DBC69-5FF7-7F22-5C2C-BA99D7F4E6FF}"/>
              </a:ext>
            </a:extLst>
          </p:cNvPr>
          <p:cNvCxnSpPr>
            <a:cxnSpLocks/>
          </p:cNvCxnSpPr>
          <p:nvPr/>
        </p:nvCxnSpPr>
        <p:spPr>
          <a:xfrm rot="5400000">
            <a:off x="7748594" y="202728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87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8B06FB13-328B-5426-E1C6-849411FD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 t="10397" b="47754"/>
          <a:stretch/>
        </p:blipFill>
        <p:spPr>
          <a:xfrm>
            <a:off x="10232813" y="2472236"/>
            <a:ext cx="1355502" cy="8691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F4BF35-EEEB-BFD3-D140-3286D58B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t="20142" r="11961" b="16585"/>
          <a:stretch/>
        </p:blipFill>
        <p:spPr>
          <a:xfrm>
            <a:off x="2794959" y="2511463"/>
            <a:ext cx="1965211" cy="196501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3771878" y="193967"/>
            <a:ext cx="4648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ZK Rollup Prototype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B9CD26-3430-ED5C-E93A-6945DC0E8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23498" r="9726" b="15754"/>
          <a:stretch/>
        </p:blipFill>
        <p:spPr>
          <a:xfrm>
            <a:off x="517134" y="826893"/>
            <a:ext cx="2277825" cy="1955549"/>
          </a:xfrm>
          <a:prstGeom prst="rect">
            <a:avLst/>
          </a:prstGeom>
        </p:spPr>
      </p:pic>
      <p:pic>
        <p:nvPicPr>
          <p:cNvPr id="24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6527AC49-EC4E-D3CA-FAED-606C5D4B3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11269" r="54393" b="11728"/>
          <a:stretch/>
        </p:blipFill>
        <p:spPr bwMode="auto">
          <a:xfrm>
            <a:off x="4894322" y="2441215"/>
            <a:ext cx="1907910" cy="1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894DCC8E-4A31-66B9-7CAD-25B4466F76BA}"/>
              </a:ext>
            </a:extLst>
          </p:cNvPr>
          <p:cNvGrpSpPr/>
          <p:nvPr/>
        </p:nvGrpSpPr>
        <p:grpSpPr>
          <a:xfrm>
            <a:off x="950736" y="2805760"/>
            <a:ext cx="1354664" cy="1677280"/>
            <a:chOff x="999218" y="2462237"/>
            <a:chExt cx="1354664" cy="167728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32998B5-64F5-12F5-6FA7-E3C43641B32B}"/>
                </a:ext>
              </a:extLst>
            </p:cNvPr>
            <p:cNvGrpSpPr/>
            <p:nvPr/>
          </p:nvGrpSpPr>
          <p:grpSpPr>
            <a:xfrm>
              <a:off x="999218" y="2462237"/>
              <a:ext cx="1335738" cy="1300579"/>
              <a:chOff x="1331650" y="3094435"/>
              <a:chExt cx="1335738" cy="1300579"/>
            </a:xfrm>
          </p:grpSpPr>
          <p:pic>
            <p:nvPicPr>
              <p:cNvPr id="25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25417C0C-5006-923A-A529-EB74C30BFA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331650" y="30944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076A8DDD-7EC0-9630-D75D-DD0E82CD3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484050" y="32468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4A42B849-6747-47AB-0AFD-98498CE47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636450" y="33992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Stratumn - Zero-Knowledge Proof of Balance: a friendly ZKP demo">
                <a:extLst>
                  <a:ext uri="{FF2B5EF4-FFF2-40B4-BE49-F238E27FC236}">
                    <a16:creationId xmlns:a16="http://schemas.microsoft.com/office/drawing/2014/main" id="{4FB8DB6E-51BD-BDF8-CC0D-E76F2E57CB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11" t="39151" r="55805" b="26512"/>
              <a:stretch/>
            </p:blipFill>
            <p:spPr bwMode="auto">
              <a:xfrm>
                <a:off x="1788850" y="3551635"/>
                <a:ext cx="878538" cy="84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F877E67-D4D3-C374-92A4-17F75DFFD53E}"/>
                </a:ext>
              </a:extLst>
            </p:cNvPr>
            <p:cNvSpPr txBox="1"/>
            <p:nvPr/>
          </p:nvSpPr>
          <p:spPr>
            <a:xfrm>
              <a:off x="999218" y="3770185"/>
              <a:ext cx="135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Bahnschrift" panose="020B0502040204020203" pitchFamily="34" charset="0"/>
                </a:rPr>
                <a:t>L2 USERS</a:t>
              </a: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BCEF4DA-065E-0A9F-6AC0-C38AC5246DC6}"/>
              </a:ext>
            </a:extLst>
          </p:cNvPr>
          <p:cNvSpPr txBox="1"/>
          <p:nvPr/>
        </p:nvSpPr>
        <p:spPr>
          <a:xfrm>
            <a:off x="5588165" y="4191009"/>
            <a:ext cx="1159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==</a:t>
            </a:r>
          </a:p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OPERATOR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10EC489-7627-CE8A-F64F-41C28A34BB4A}"/>
              </a:ext>
            </a:extLst>
          </p:cNvPr>
          <p:cNvSpPr txBox="1"/>
          <p:nvPr/>
        </p:nvSpPr>
        <p:spPr>
          <a:xfrm>
            <a:off x="9183691" y="4191009"/>
            <a:ext cx="2048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==</a:t>
            </a:r>
          </a:p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L1 SMART CONTRACT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404B0DDE-F608-0531-A77F-E0F570FDD44F}"/>
              </a:ext>
            </a:extLst>
          </p:cNvPr>
          <p:cNvCxnSpPr>
            <a:cxnSpLocks/>
          </p:cNvCxnSpPr>
          <p:nvPr/>
        </p:nvCxnSpPr>
        <p:spPr>
          <a:xfrm>
            <a:off x="7410450" y="34290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E8EBC7A-D4E0-765E-BB52-1499B3BE0AD7}"/>
              </a:ext>
            </a:extLst>
          </p:cNvPr>
          <p:cNvGrpSpPr/>
          <p:nvPr/>
        </p:nvGrpSpPr>
        <p:grpSpPr>
          <a:xfrm>
            <a:off x="859095" y="4955114"/>
            <a:ext cx="1537946" cy="1358002"/>
            <a:chOff x="2195854" y="1286441"/>
            <a:chExt cx="1537946" cy="135800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0C319CF-0C65-741A-3AAE-707AAB98C3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CC325A2-BAAC-2E0A-333F-E8895862AB02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oldRoot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DEF9026-154D-864B-D569-CE128F969590}"/>
              </a:ext>
            </a:extLst>
          </p:cNvPr>
          <p:cNvGrpSpPr/>
          <p:nvPr/>
        </p:nvGrpSpPr>
        <p:grpSpPr>
          <a:xfrm>
            <a:off x="5399095" y="4955114"/>
            <a:ext cx="1537946" cy="1358002"/>
            <a:chOff x="2195854" y="1286441"/>
            <a:chExt cx="1537946" cy="1358002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5E4EC29-0D29-34BD-26EE-03102EEDD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A1448FB7-2CE9-1DD0-E63A-D42021E27160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txRoot</a:t>
              </a:r>
            </a:p>
          </p:txBody>
        </p: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F8401B1-707D-7B6D-5ECF-AF28DAA215F8}"/>
              </a:ext>
            </a:extLst>
          </p:cNvPr>
          <p:cNvSpPr txBox="1"/>
          <p:nvPr/>
        </p:nvSpPr>
        <p:spPr>
          <a:xfrm>
            <a:off x="7558653" y="3078294"/>
            <a:ext cx="13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SNARK Proof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BB0E7593-FE79-0065-8F6E-75D4D10C6C4D}"/>
              </a:ext>
            </a:extLst>
          </p:cNvPr>
          <p:cNvCxnSpPr>
            <a:cxnSpLocks/>
          </p:cNvCxnSpPr>
          <p:nvPr/>
        </p:nvCxnSpPr>
        <p:spPr>
          <a:xfrm>
            <a:off x="4543425" y="3440619"/>
            <a:ext cx="5238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E7AE889C-4D46-5532-C8BC-C18F30B6BC66}"/>
              </a:ext>
            </a:extLst>
          </p:cNvPr>
          <p:cNvCxnSpPr>
            <a:cxnSpLocks/>
          </p:cNvCxnSpPr>
          <p:nvPr/>
        </p:nvCxnSpPr>
        <p:spPr>
          <a:xfrm>
            <a:off x="2470245" y="3440619"/>
            <a:ext cx="5206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9AE651EA-EB12-655A-312D-C332B223B0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0600" y="4094730"/>
            <a:ext cx="897937" cy="1204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26FB279-BC3F-1000-3703-B703220F527B}"/>
              </a:ext>
            </a:extLst>
          </p:cNvPr>
          <p:cNvGrpSpPr/>
          <p:nvPr/>
        </p:nvGrpSpPr>
        <p:grpSpPr>
          <a:xfrm>
            <a:off x="9448077" y="4955114"/>
            <a:ext cx="1537946" cy="1358002"/>
            <a:chOff x="2195854" y="1286441"/>
            <a:chExt cx="1537946" cy="1358002"/>
          </a:xfrm>
        </p:grpSpPr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AE48EACD-F28F-F64F-AF3D-A522CB03B3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0496E8C8-8007-F321-50E8-1270950BE60B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newRoot</a:t>
              </a:r>
            </a:p>
          </p:txBody>
        </p:sp>
      </p:grp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1CD4CA3-7ECC-42CF-E42D-C55464814926}"/>
              </a:ext>
            </a:extLst>
          </p:cNvPr>
          <p:cNvSpPr txBox="1"/>
          <p:nvPr/>
        </p:nvSpPr>
        <p:spPr>
          <a:xfrm>
            <a:off x="7671600" y="3475166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Valid state</a:t>
            </a:r>
          </a:p>
          <a:p>
            <a:pPr algn="ctr"/>
            <a:r>
              <a:rPr lang="en-GB" dirty="0"/>
              <a:t>transition</a:t>
            </a:r>
          </a:p>
        </p:txBody>
      </p:sp>
      <p:cxnSp>
        <p:nvCxnSpPr>
          <p:cNvPr id="1027" name="Conector recto 1026">
            <a:extLst>
              <a:ext uri="{FF2B5EF4-FFF2-40B4-BE49-F238E27FC236}">
                <a16:creationId xmlns:a16="http://schemas.microsoft.com/office/drawing/2014/main" id="{F3D37B49-5FEC-3BE8-421D-575E3761B295}"/>
              </a:ext>
            </a:extLst>
          </p:cNvPr>
          <p:cNvCxnSpPr>
            <a:cxnSpLocks/>
          </p:cNvCxnSpPr>
          <p:nvPr/>
        </p:nvCxnSpPr>
        <p:spPr>
          <a:xfrm flipV="1">
            <a:off x="10429875" y="1613526"/>
            <a:ext cx="0" cy="661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CuadroTexto 1028">
            <a:extLst>
              <a:ext uri="{FF2B5EF4-FFF2-40B4-BE49-F238E27FC236}">
                <a16:creationId xmlns:a16="http://schemas.microsoft.com/office/drawing/2014/main" id="{0279518E-C4BD-513B-9437-5CC9486AE2DC}"/>
              </a:ext>
            </a:extLst>
          </p:cNvPr>
          <p:cNvSpPr txBox="1"/>
          <p:nvPr/>
        </p:nvSpPr>
        <p:spPr>
          <a:xfrm>
            <a:off x="9359166" y="1166376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updates </a:t>
            </a:r>
            <a:r>
              <a:rPr lang="en-GB" b="1" dirty="0"/>
              <a:t>currentRoot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D478338E-597F-06B9-1642-FC92C5A8695F}"/>
              </a:ext>
            </a:extLst>
          </p:cNvPr>
          <p:cNvCxnSpPr/>
          <p:nvPr/>
        </p:nvCxnSpPr>
        <p:spPr>
          <a:xfrm>
            <a:off x="2470245" y="5591175"/>
            <a:ext cx="2928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Conector recto de flecha 1033">
            <a:extLst>
              <a:ext uri="{FF2B5EF4-FFF2-40B4-BE49-F238E27FC236}">
                <a16:creationId xmlns:a16="http://schemas.microsoft.com/office/drawing/2014/main" id="{CC601E64-D463-7025-88C8-1CFD216A7AE6}"/>
              </a:ext>
            </a:extLst>
          </p:cNvPr>
          <p:cNvCxnSpPr>
            <a:cxnSpLocks/>
          </p:cNvCxnSpPr>
          <p:nvPr/>
        </p:nvCxnSpPr>
        <p:spPr>
          <a:xfrm>
            <a:off x="6937041" y="5591175"/>
            <a:ext cx="2511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FA63CAF4-F735-B0EE-AB66-B7DB6F768CE8}"/>
              </a:ext>
            </a:extLst>
          </p:cNvPr>
          <p:cNvCxnSpPr>
            <a:cxnSpLocks/>
          </p:cNvCxnSpPr>
          <p:nvPr/>
        </p:nvCxnSpPr>
        <p:spPr>
          <a:xfrm>
            <a:off x="8248649" y="4159597"/>
            <a:ext cx="0" cy="1269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2" name="Grupo 1041">
            <a:extLst>
              <a:ext uri="{FF2B5EF4-FFF2-40B4-BE49-F238E27FC236}">
                <a16:creationId xmlns:a16="http://schemas.microsoft.com/office/drawing/2014/main" id="{E5ACCF21-D6EF-B0BE-253F-241C4E6851B8}"/>
              </a:ext>
            </a:extLst>
          </p:cNvPr>
          <p:cNvGrpSpPr/>
          <p:nvPr/>
        </p:nvGrpSpPr>
        <p:grpSpPr>
          <a:xfrm>
            <a:off x="9587787" y="3109034"/>
            <a:ext cx="1991003" cy="1226552"/>
            <a:chOff x="9587787" y="3109034"/>
            <a:chExt cx="1991003" cy="1226552"/>
          </a:xfrm>
        </p:grpSpPr>
        <p:pic>
          <p:nvPicPr>
            <p:cNvPr id="1041" name="Imagen 1040" descr="Imagen que contiene objeto, reloj&#10;&#10;Descripción generada automáticamente">
              <a:extLst>
                <a:ext uri="{FF2B5EF4-FFF2-40B4-BE49-F238E27FC236}">
                  <a16:creationId xmlns:a16="http://schemas.microsoft.com/office/drawing/2014/main" id="{721AF084-4FD7-FA9D-73B2-45D0F542C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50"/>
            <a:stretch/>
          </p:blipFill>
          <p:spPr>
            <a:xfrm>
              <a:off x="9587787" y="3262960"/>
              <a:ext cx="1991003" cy="1072626"/>
            </a:xfrm>
            <a:prstGeom prst="rect">
              <a:avLst/>
            </a:prstGeom>
          </p:spPr>
        </p:pic>
        <p:pic>
          <p:nvPicPr>
            <p:cNvPr id="31" name="Picture 12" descr="Smart contracts - Free business and finance icons">
              <a:extLst>
                <a:ext uri="{FF2B5EF4-FFF2-40B4-BE49-F238E27FC236}">
                  <a16:creationId xmlns:a16="http://schemas.microsoft.com/office/drawing/2014/main" id="{EF96AA03-F8CF-6C4B-CF2D-3B57568A8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9895" y="3109034"/>
              <a:ext cx="914309" cy="91430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1886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7" grpId="0"/>
      <p:bldP spid="70" grpId="0"/>
      <p:bldP spid="10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522301" y="193967"/>
            <a:ext cx="7147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Verifying Multiple Transactions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9B37151-E01F-D117-ADC4-B187D6BB0B54}"/>
              </a:ext>
            </a:extLst>
          </p:cNvPr>
          <p:cNvGrpSpPr/>
          <p:nvPr/>
        </p:nvGrpSpPr>
        <p:grpSpPr>
          <a:xfrm>
            <a:off x="4013170" y="1852883"/>
            <a:ext cx="1537946" cy="1358002"/>
            <a:chOff x="2195854" y="1286441"/>
            <a:chExt cx="1537946" cy="135800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6C5BE15-1B43-A647-4EDE-40E8987FD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1E2FC5E-2CE8-285D-38F9-C5719C767E26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currentRoot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336375A-28E2-D28C-9F84-3115930306C6}"/>
              </a:ext>
            </a:extLst>
          </p:cNvPr>
          <p:cNvGrpSpPr/>
          <p:nvPr/>
        </p:nvGrpSpPr>
        <p:grpSpPr>
          <a:xfrm>
            <a:off x="6518786" y="1838140"/>
            <a:ext cx="1874581" cy="1372745"/>
            <a:chOff x="2046586" y="1271698"/>
            <a:chExt cx="1874581" cy="1372745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ADF8DC5-F451-71F6-591A-A5E113A384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A21C843-F676-36F0-32BE-1D607EE39F27}"/>
                </a:ext>
              </a:extLst>
            </p:cNvPr>
            <p:cNvSpPr txBox="1"/>
            <p:nvPr/>
          </p:nvSpPr>
          <p:spPr>
            <a:xfrm>
              <a:off x="2046586" y="1271698"/>
              <a:ext cx="1874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intermediateRoot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BC94BE6-67C8-952A-20CB-0A452FF388ED}"/>
              </a:ext>
            </a:extLst>
          </p:cNvPr>
          <p:cNvGrpSpPr/>
          <p:nvPr/>
        </p:nvGrpSpPr>
        <p:grpSpPr>
          <a:xfrm>
            <a:off x="9669707" y="1852883"/>
            <a:ext cx="1537946" cy="1358002"/>
            <a:chOff x="2195854" y="1286441"/>
            <a:chExt cx="1537946" cy="1358002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B954F02D-7470-266B-707D-0E18ED7FAB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F63EA21-9182-A071-BF11-AC1EDA8262B6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newRoot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E070D38-F19D-34DD-91F8-15F61682FB5A}"/>
              </a:ext>
            </a:extLst>
          </p:cNvPr>
          <p:cNvSpPr txBox="1"/>
          <p:nvPr/>
        </p:nvSpPr>
        <p:spPr>
          <a:xfrm rot="16200000">
            <a:off x="1119969" y="3844197"/>
            <a:ext cx="9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f</a:t>
            </a:r>
            <a:r>
              <a:rPr lang="en-GB" i="0" dirty="0">
                <a:solidFill>
                  <a:srgbClr val="000000"/>
                </a:solidFill>
                <a:effectLst/>
              </a:rPr>
              <a:t>or loop</a:t>
            </a:r>
            <a:endParaRPr lang="en-GB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2DA0400-AE4D-3A59-B043-12CC563B2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t="20142" r="11961" b="16585"/>
          <a:stretch/>
        </p:blipFill>
        <p:spPr>
          <a:xfrm>
            <a:off x="783823" y="1598088"/>
            <a:ext cx="1965211" cy="1965015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F8DF5128-6E52-DE95-037B-B50E8E24EA7F}"/>
              </a:ext>
            </a:extLst>
          </p:cNvPr>
          <p:cNvGrpSpPr/>
          <p:nvPr/>
        </p:nvGrpSpPr>
        <p:grpSpPr>
          <a:xfrm>
            <a:off x="997455" y="4742744"/>
            <a:ext cx="1537946" cy="1358002"/>
            <a:chOff x="2195854" y="1286441"/>
            <a:chExt cx="1537946" cy="1358002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B660B2E-5A7C-AD2B-8A7D-1AA07C42A3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4" t="60363" r="2610" b="13868"/>
            <a:stretch/>
          </p:blipFill>
          <p:spPr bwMode="auto">
            <a:xfrm>
              <a:off x="2195854" y="1574355"/>
              <a:ext cx="1537946" cy="107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3387FDB-9FCA-A9FA-09E5-85D97E888406}"/>
                </a:ext>
              </a:extLst>
            </p:cNvPr>
            <p:cNvSpPr txBox="1"/>
            <p:nvPr/>
          </p:nvSpPr>
          <p:spPr>
            <a:xfrm>
              <a:off x="2307839" y="1286441"/>
              <a:ext cx="131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txRoot</a:t>
              </a:r>
            </a:p>
          </p:txBody>
        </p:sp>
      </p:grp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F2140E7-91BB-717D-B5F7-EC00C14A3D87}"/>
              </a:ext>
            </a:extLst>
          </p:cNvPr>
          <p:cNvCxnSpPr>
            <a:cxnSpLocks/>
          </p:cNvCxnSpPr>
          <p:nvPr/>
        </p:nvCxnSpPr>
        <p:spPr>
          <a:xfrm>
            <a:off x="2886075" y="2580595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63FBFEA-9885-8843-DBC1-0432251A8040}"/>
              </a:ext>
            </a:extLst>
          </p:cNvPr>
          <p:cNvCxnSpPr>
            <a:cxnSpLocks/>
          </p:cNvCxnSpPr>
          <p:nvPr/>
        </p:nvCxnSpPr>
        <p:spPr>
          <a:xfrm>
            <a:off x="5591175" y="2580595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AE765B4-BDCE-FE94-6F92-1BDBA1A24E93}"/>
              </a:ext>
            </a:extLst>
          </p:cNvPr>
          <p:cNvCxnSpPr>
            <a:cxnSpLocks/>
          </p:cNvCxnSpPr>
          <p:nvPr/>
        </p:nvCxnSpPr>
        <p:spPr>
          <a:xfrm>
            <a:off x="8486775" y="2580595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5684198-D17D-2EDF-0287-98781830BEEA}"/>
              </a:ext>
            </a:extLst>
          </p:cNvPr>
          <p:cNvCxnSpPr>
            <a:cxnSpLocks/>
          </p:cNvCxnSpPr>
          <p:nvPr/>
        </p:nvCxnSpPr>
        <p:spPr>
          <a:xfrm>
            <a:off x="1774129" y="3533775"/>
            <a:ext cx="0" cy="109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2D23E80-8179-8883-CF90-EFBA8E90B469}"/>
              </a:ext>
            </a:extLst>
          </p:cNvPr>
          <p:cNvCxnSpPr>
            <a:cxnSpLocks/>
          </p:cNvCxnSpPr>
          <p:nvPr/>
        </p:nvCxnSpPr>
        <p:spPr>
          <a:xfrm>
            <a:off x="7477605" y="3521922"/>
            <a:ext cx="0" cy="109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DE9C6E6-679C-EFAB-46D9-25C14A262224}"/>
              </a:ext>
            </a:extLst>
          </p:cNvPr>
          <p:cNvCxnSpPr>
            <a:cxnSpLocks/>
          </p:cNvCxnSpPr>
          <p:nvPr/>
        </p:nvCxnSpPr>
        <p:spPr>
          <a:xfrm>
            <a:off x="4822722" y="3521238"/>
            <a:ext cx="0" cy="109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05F3E1-C22A-9E19-D848-6DC8DAAC9EB6}"/>
              </a:ext>
            </a:extLst>
          </p:cNvPr>
          <p:cNvSpPr txBox="1"/>
          <p:nvPr/>
        </p:nvSpPr>
        <p:spPr>
          <a:xfrm>
            <a:off x="3742394" y="4828072"/>
            <a:ext cx="23398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Sender exists</a:t>
            </a:r>
          </a:p>
          <a:p>
            <a:pPr marL="285750" indent="-285750">
              <a:buFontTx/>
              <a:buChar char="-"/>
            </a:pPr>
            <a:r>
              <a:rPr lang="en-GB" dirty="0"/>
              <a:t>Supports </a:t>
            </a:r>
            <a:r>
              <a:rPr lang="en-GB" i="1" dirty="0"/>
              <a:t>tokenType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They signed tx</a:t>
            </a:r>
          </a:p>
          <a:p>
            <a:pPr marL="285750" indent="-285750">
              <a:buFontTx/>
              <a:buChar char="-"/>
            </a:pPr>
            <a:r>
              <a:rPr lang="en-GB" i="1" dirty="0"/>
              <a:t>balance</a:t>
            </a:r>
            <a:r>
              <a:rPr lang="en-GB" dirty="0"/>
              <a:t> &gt; </a:t>
            </a:r>
            <a:r>
              <a:rPr lang="en-GB" i="1" dirty="0"/>
              <a:t>amount</a:t>
            </a:r>
          </a:p>
          <a:p>
            <a:pPr marL="285750" indent="-285750">
              <a:buFontTx/>
              <a:buChar char="-"/>
            </a:pPr>
            <a:r>
              <a:rPr lang="en-GB" dirty="0"/>
              <a:t>Debit </a:t>
            </a:r>
            <a:r>
              <a:rPr lang="en-GB" i="1" dirty="0"/>
              <a:t>amount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CCDAC50-97F4-DE20-CF67-FE68E0DA2D18}"/>
              </a:ext>
            </a:extLst>
          </p:cNvPr>
          <p:cNvSpPr txBox="1"/>
          <p:nvPr/>
        </p:nvSpPr>
        <p:spPr>
          <a:xfrm>
            <a:off x="6397277" y="4828072"/>
            <a:ext cx="231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Receiver exists</a:t>
            </a:r>
          </a:p>
          <a:p>
            <a:pPr marL="285750" indent="-285750">
              <a:buFontTx/>
              <a:buChar char="-"/>
            </a:pPr>
            <a:r>
              <a:rPr lang="en-GB" dirty="0"/>
              <a:t>Supports </a:t>
            </a:r>
            <a:r>
              <a:rPr lang="en-GB" i="1" dirty="0"/>
              <a:t>tokenType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Credit </a:t>
            </a:r>
            <a:r>
              <a:rPr lang="en-GB" i="1" dirty="0"/>
              <a:t>amount</a:t>
            </a:r>
          </a:p>
        </p:txBody>
      </p:sp>
    </p:spTree>
    <p:extLst>
      <p:ext uri="{BB962C8B-B14F-4D97-AF65-F5344CB8AC3E}">
        <p14:creationId xmlns:p14="http://schemas.microsoft.com/office/powerpoint/2010/main" val="32671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5B5220C-CF37-C18F-924F-3BC5E9F8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 t="10397" b="47754"/>
          <a:stretch/>
        </p:blipFill>
        <p:spPr>
          <a:xfrm>
            <a:off x="5754124" y="4016491"/>
            <a:ext cx="1355502" cy="86910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EC29B00B-7CE7-94BD-7600-599BD926F99C}"/>
              </a:ext>
            </a:extLst>
          </p:cNvPr>
          <p:cNvSpPr txBox="1"/>
          <p:nvPr/>
        </p:nvSpPr>
        <p:spPr>
          <a:xfrm>
            <a:off x="1933575" y="3402061"/>
            <a:ext cx="118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Bahnschrift" panose="020B0502040204020203" pitchFamily="34" charset="0"/>
              </a:rPr>
              <a:t>USER</a:t>
            </a:r>
            <a:r>
              <a:rPr lang="en-GB" b="1" dirty="0">
                <a:latin typeface="Bahnschrift" panose="020B0502040204020203" pitchFamily="34" charset="0"/>
              </a:rPr>
              <a:t>/</a:t>
            </a:r>
          </a:p>
          <a:p>
            <a:pPr algn="ctr"/>
            <a:r>
              <a:rPr lang="en-GB" b="1" dirty="0">
                <a:latin typeface="Bahnschrift" panose="020B0502040204020203" pitchFamily="34" charset="0"/>
              </a:rPr>
              <a:t>PROVER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81B7FE-766A-48C4-B61C-1CB13A36A4E0}"/>
              </a:ext>
            </a:extLst>
          </p:cNvPr>
          <p:cNvSpPr txBox="1"/>
          <p:nvPr/>
        </p:nvSpPr>
        <p:spPr>
          <a:xfrm>
            <a:off x="2986728" y="193967"/>
            <a:ext cx="6218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L2 Withdrawal Mechanism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99AAAE-0014-EACC-0F8B-7EF96B5A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32" y="897051"/>
            <a:ext cx="2981741" cy="276263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BB44ABB-3768-087A-F705-54BA192F3033}"/>
              </a:ext>
            </a:extLst>
          </p:cNvPr>
          <p:cNvCxnSpPr>
            <a:cxnSpLocks/>
          </p:cNvCxnSpPr>
          <p:nvPr/>
        </p:nvCxnSpPr>
        <p:spPr>
          <a:xfrm>
            <a:off x="8591550" y="3269162"/>
            <a:ext cx="0" cy="390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953BDB8-D712-8A6E-B276-0EEDC4328F8B}"/>
              </a:ext>
            </a:extLst>
          </p:cNvPr>
          <p:cNvSpPr txBox="1"/>
          <p:nvPr/>
        </p:nvSpPr>
        <p:spPr>
          <a:xfrm>
            <a:off x="8448675" y="365016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ZERO_ADDRESS</a:t>
            </a:r>
          </a:p>
          <a:p>
            <a:pPr algn="ctr"/>
            <a:r>
              <a:rPr lang="en-GB" i="1" dirty="0"/>
              <a:t>balance </a:t>
            </a:r>
            <a:r>
              <a:rPr lang="en-GB" dirty="0"/>
              <a:t>= 0</a:t>
            </a:r>
            <a:endParaRPr lang="en-GB" i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D8BD32F-5393-9013-6FF5-608C34180E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t="20142" r="11961" b="16585"/>
          <a:stretch/>
        </p:blipFill>
        <p:spPr>
          <a:xfrm>
            <a:off x="4802301" y="2046441"/>
            <a:ext cx="1965211" cy="1965015"/>
          </a:xfrm>
          <a:prstGeom prst="rect">
            <a:avLst/>
          </a:prstGeom>
        </p:spPr>
      </p:pic>
      <p:pic>
        <p:nvPicPr>
          <p:cNvPr id="14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8149C58D-2B3D-0F55-9738-C759D1AA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1" t="39151" r="55805" b="26512"/>
          <a:stretch/>
        </p:blipFill>
        <p:spPr bwMode="auto">
          <a:xfrm>
            <a:off x="2091054" y="2425783"/>
            <a:ext cx="878538" cy="8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6A91227-47DA-6590-5F10-D1F67282CC5E}"/>
              </a:ext>
            </a:extLst>
          </p:cNvPr>
          <p:cNvSpPr txBox="1"/>
          <p:nvPr/>
        </p:nvSpPr>
        <p:spPr>
          <a:xfrm>
            <a:off x="1924712" y="3411586"/>
            <a:ext cx="118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Bahnschrift" panose="020B0502040204020203" pitchFamily="34" charset="0"/>
              </a:rPr>
              <a:t>USER</a:t>
            </a:r>
            <a:r>
              <a:rPr lang="en-GB" dirty="0"/>
              <a:t>⠀</a:t>
            </a:r>
            <a:endParaRPr lang="en-GB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GB" b="1" dirty="0">
              <a:latin typeface="Bahnschrift" panose="020B0502040204020203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8B69E94-AFBF-C1E0-3484-30865339934F}"/>
              </a:ext>
            </a:extLst>
          </p:cNvPr>
          <p:cNvCxnSpPr>
            <a:cxnSpLocks/>
          </p:cNvCxnSpPr>
          <p:nvPr/>
        </p:nvCxnSpPr>
        <p:spPr>
          <a:xfrm>
            <a:off x="6838950" y="3028949"/>
            <a:ext cx="14097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F66E9CF-D47E-5443-3B1D-3FEF98334C4D}"/>
              </a:ext>
            </a:extLst>
          </p:cNvPr>
          <p:cNvCxnSpPr>
            <a:cxnSpLocks/>
          </p:cNvCxnSpPr>
          <p:nvPr/>
        </p:nvCxnSpPr>
        <p:spPr>
          <a:xfrm flipH="1">
            <a:off x="3239948" y="3028948"/>
            <a:ext cx="14290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A8479F-AD5C-4977-EB28-C68E8B711F49}"/>
              </a:ext>
            </a:extLst>
          </p:cNvPr>
          <p:cNvSpPr txBox="1"/>
          <p:nvPr/>
        </p:nvSpPr>
        <p:spPr>
          <a:xfrm>
            <a:off x="4257629" y="1677109"/>
            <a:ext cx="30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burns</a:t>
            </a:r>
            <a:r>
              <a:rPr lang="en-GB" dirty="0"/>
              <a:t> the </a:t>
            </a:r>
            <a:r>
              <a:rPr lang="en-GB" i="1" dirty="0"/>
              <a:t>amount</a:t>
            </a:r>
            <a:r>
              <a:rPr lang="en-GB" dirty="0"/>
              <a:t> to withdraw</a:t>
            </a:r>
            <a:endParaRPr lang="en-GB" i="1" dirty="0"/>
          </a:p>
        </p:txBody>
      </p:sp>
      <p:pic>
        <p:nvPicPr>
          <p:cNvPr id="28" name="Picture 2" descr="Stratumn - Zero-Knowledge Proof of Balance: a friendly ZKP demo">
            <a:extLst>
              <a:ext uri="{FF2B5EF4-FFF2-40B4-BE49-F238E27FC236}">
                <a16:creationId xmlns:a16="http://schemas.microsoft.com/office/drawing/2014/main" id="{C792652B-0B8A-511E-4F25-3EA42FA44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12937" r="62283" b="52726"/>
          <a:stretch/>
        </p:blipFill>
        <p:spPr bwMode="auto">
          <a:xfrm>
            <a:off x="995507" y="1781176"/>
            <a:ext cx="1319068" cy="8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57617D4-D694-AB04-C80C-E8AB72A08B9D}"/>
              </a:ext>
            </a:extLst>
          </p:cNvPr>
          <p:cNvSpPr txBox="1"/>
          <p:nvPr/>
        </p:nvSpPr>
        <p:spPr>
          <a:xfrm>
            <a:off x="4702609" y="5780838"/>
            <a:ext cx="2048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==</a:t>
            </a:r>
          </a:p>
          <a:p>
            <a:pPr algn="ctr"/>
            <a:r>
              <a:rPr lang="en-GB" sz="1500" b="1" dirty="0">
                <a:latin typeface="Bahnschrift" panose="020B0502040204020203" pitchFamily="34" charset="0"/>
              </a:rPr>
              <a:t>L1 SMART CONTRACT</a:t>
            </a:r>
          </a:p>
        </p:txBody>
      </p: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847CFF78-1250-1F29-B0F9-E295869C1CE7}"/>
              </a:ext>
            </a:extLst>
          </p:cNvPr>
          <p:cNvCxnSpPr>
            <a:cxnSpLocks/>
          </p:cNvCxnSpPr>
          <p:nvPr/>
        </p:nvCxnSpPr>
        <p:spPr>
          <a:xfrm>
            <a:off x="2527356" y="4296493"/>
            <a:ext cx="1884759" cy="884398"/>
          </a:xfrm>
          <a:prstGeom prst="bentConnector3">
            <a:avLst>
              <a:gd name="adj1" fmla="val -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EB86F73-6035-4348-F242-08AD0DC7AE24}"/>
              </a:ext>
            </a:extLst>
          </p:cNvPr>
          <p:cNvCxnSpPr/>
          <p:nvPr/>
        </p:nvCxnSpPr>
        <p:spPr>
          <a:xfrm>
            <a:off x="7254326" y="5180891"/>
            <a:ext cx="1988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7294F8-3608-C9FE-1F0D-F324675D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78" y="4447339"/>
            <a:ext cx="818620" cy="13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734B8743-D508-4686-C066-BD727335765F}"/>
              </a:ext>
            </a:extLst>
          </p:cNvPr>
          <p:cNvSpPr txBox="1"/>
          <p:nvPr/>
        </p:nvSpPr>
        <p:spPr>
          <a:xfrm>
            <a:off x="9498001" y="578083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Funds on L1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B330C3C-397A-2839-E3BE-B0DA360C4FA5}"/>
              </a:ext>
            </a:extLst>
          </p:cNvPr>
          <p:cNvSpPr txBox="1"/>
          <p:nvPr/>
        </p:nvSpPr>
        <p:spPr>
          <a:xfrm>
            <a:off x="553794" y="2834757"/>
            <a:ext cx="9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step </a:t>
            </a:r>
            <a:r>
              <a:rPr lang="en-GB" b="1" u="sng" dirty="0"/>
              <a:t>one</a:t>
            </a:r>
            <a:endParaRPr lang="en-GB" u="sng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C683EF7-2CDF-BFD1-73D8-C804C0AEF385}"/>
              </a:ext>
            </a:extLst>
          </p:cNvPr>
          <p:cNvSpPr txBox="1"/>
          <p:nvPr/>
        </p:nvSpPr>
        <p:spPr>
          <a:xfrm>
            <a:off x="548343" y="4666519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step </a:t>
            </a:r>
            <a:r>
              <a:rPr lang="en-GB" b="1" u="sng" dirty="0"/>
              <a:t>two</a:t>
            </a:r>
            <a:endParaRPr lang="en-GB" u="sng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88F4A4-31B5-E0ED-C3DD-56E58F036C29}"/>
              </a:ext>
            </a:extLst>
          </p:cNvPr>
          <p:cNvSpPr txBox="1"/>
          <p:nvPr/>
        </p:nvSpPr>
        <p:spPr>
          <a:xfrm>
            <a:off x="2648514" y="4823281"/>
            <a:ext cx="13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SNARK Proof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44E5420-749E-CCEA-FA0C-204EC6B8C514}"/>
              </a:ext>
            </a:extLst>
          </p:cNvPr>
          <p:cNvSpPr txBox="1"/>
          <p:nvPr/>
        </p:nvSpPr>
        <p:spPr>
          <a:xfrm>
            <a:off x="2596960" y="518089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tx inclusion </a:t>
            </a:r>
            <a:r>
              <a:rPr lang="en-GB" dirty="0"/>
              <a:t>&amp;</a:t>
            </a:r>
          </a:p>
          <a:p>
            <a:pPr algn="ctr"/>
            <a:r>
              <a:rPr lang="en-GB" b="1" dirty="0"/>
              <a:t>ownership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37E563F-DE00-B992-CB2C-7B4642FC879A}"/>
              </a:ext>
            </a:extLst>
          </p:cNvPr>
          <p:cNvSpPr txBox="1"/>
          <p:nvPr/>
        </p:nvSpPr>
        <p:spPr>
          <a:xfrm>
            <a:off x="7347506" y="4823281"/>
            <a:ext cx="18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specified </a:t>
            </a:r>
            <a:r>
              <a:rPr lang="en-GB" b="1" dirty="0"/>
              <a:t>address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FAABD28-6973-19E6-A5FF-3412447D6DDA}"/>
              </a:ext>
            </a:extLst>
          </p:cNvPr>
          <p:cNvGrpSpPr/>
          <p:nvPr/>
        </p:nvGrpSpPr>
        <p:grpSpPr>
          <a:xfrm>
            <a:off x="5110826" y="4661469"/>
            <a:ext cx="1991003" cy="1226551"/>
            <a:chOff x="9587787" y="3109034"/>
            <a:chExt cx="1991003" cy="1226551"/>
          </a:xfrm>
        </p:grpSpPr>
        <p:pic>
          <p:nvPicPr>
            <p:cNvPr id="56" name="Imagen 55" descr="Imagen que contiene objeto, reloj&#10;&#10;Descripción generada automáticamente">
              <a:extLst>
                <a:ext uri="{FF2B5EF4-FFF2-40B4-BE49-F238E27FC236}">
                  <a16:creationId xmlns:a16="http://schemas.microsoft.com/office/drawing/2014/main" id="{36088717-FC6D-B353-CEDF-917574162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6"/>
            <a:stretch/>
          </p:blipFill>
          <p:spPr>
            <a:xfrm>
              <a:off x="9587787" y="3354266"/>
              <a:ext cx="1991003" cy="981319"/>
            </a:xfrm>
            <a:prstGeom prst="rect">
              <a:avLst/>
            </a:prstGeom>
          </p:spPr>
        </p:pic>
        <p:pic>
          <p:nvPicPr>
            <p:cNvPr id="57" name="Picture 12" descr="Smart contracts - Free business and finance icons">
              <a:extLst>
                <a:ext uri="{FF2B5EF4-FFF2-40B4-BE49-F238E27FC236}">
                  <a16:creationId xmlns:a16="http://schemas.microsoft.com/office/drawing/2014/main" id="{881DCE8A-200C-F042-6551-734B7CA08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9895" y="3109034"/>
              <a:ext cx="914309" cy="91430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2709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" grpId="0"/>
      <p:bldP spid="15" grpId="0"/>
      <p:bldP spid="23" grpId="0"/>
      <p:bldP spid="29" grpId="0"/>
      <p:bldP spid="46" grpId="0"/>
      <p:bldP spid="47" grpId="0"/>
      <p:bldP spid="49" grpId="0"/>
      <p:bldP spid="48" grpId="0"/>
      <p:bldP spid="50" grpId="0"/>
      <p:bldP spid="5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954</Words>
  <Application>Microsoft Office PowerPoint</Application>
  <PresentationFormat>Panorámica</PresentationFormat>
  <Paragraphs>324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Bahnschrift</vt:lpstr>
      <vt:lpstr>Bahnschrift Condensed</vt:lpstr>
      <vt:lpstr>Calibri</vt:lpstr>
      <vt:lpstr>Calibri Light</vt:lpstr>
      <vt:lpstr>Consolas</vt:lpstr>
      <vt:lpstr>Segoe UI Symbol</vt:lpstr>
      <vt:lpstr>Tema de Office</vt:lpstr>
      <vt:lpstr>Verifiable Computation for Embedded Blockchains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</dc:creator>
  <cp:lastModifiedBy>sergi</cp:lastModifiedBy>
  <cp:revision>20</cp:revision>
  <dcterms:created xsi:type="dcterms:W3CDTF">2022-03-21T18:49:23Z</dcterms:created>
  <dcterms:modified xsi:type="dcterms:W3CDTF">2022-07-02T22:09:07Z</dcterms:modified>
</cp:coreProperties>
</file>